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7"/>
  </p:notesMasterIdLst>
  <p:sldIdLst>
    <p:sldId id="256" r:id="rId2"/>
    <p:sldId id="282" r:id="rId3"/>
    <p:sldId id="283" r:id="rId4"/>
    <p:sldId id="284" r:id="rId5"/>
    <p:sldId id="280" r:id="rId6"/>
    <p:sldId id="257" r:id="rId7"/>
    <p:sldId id="258" r:id="rId8"/>
    <p:sldId id="259" r:id="rId9"/>
    <p:sldId id="281" r:id="rId10"/>
    <p:sldId id="260" r:id="rId11"/>
    <p:sldId id="261" r:id="rId12"/>
    <p:sldId id="285" r:id="rId13"/>
    <p:sldId id="262" r:id="rId14"/>
    <p:sldId id="265" r:id="rId15"/>
    <p:sldId id="278" r:id="rId16"/>
  </p:sldIdLst>
  <p:sldSz cx="9144000" cy="6858000" type="screen4x3"/>
  <p:notesSz cx="7004050" cy="929005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8D01"/>
    <a:srgbClr val="FFCC00"/>
    <a:srgbClr val="4D4D4D"/>
    <a:srgbClr val="A7B400"/>
    <a:srgbClr val="ADD000"/>
    <a:srgbClr val="D4DCE4"/>
    <a:srgbClr val="D0D9E2"/>
    <a:srgbClr val="F2F5F8"/>
    <a:srgbClr val="E7EC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25" autoAdjust="0"/>
    <p:restoredTop sz="62571" autoAdjust="0"/>
  </p:normalViewPr>
  <p:slideViewPr>
    <p:cSldViewPr snapToGrid="0">
      <p:cViewPr>
        <p:scale>
          <a:sx n="66" d="100"/>
          <a:sy n="66" d="100"/>
        </p:scale>
        <p:origin x="-1716" y="102"/>
      </p:cViewPr>
      <p:guideLst>
        <p:guide orient="horz" pos="864"/>
        <p:guide pos="2880"/>
      </p:guideLst>
    </p:cSldViewPr>
  </p:slideViewPr>
  <p:outlineViewPr>
    <p:cViewPr>
      <p:scale>
        <a:sx n="33" d="100"/>
        <a:sy n="33" d="100"/>
      </p:scale>
      <p:origin x="0" y="0"/>
    </p:cViewPr>
  </p:outlineViewPr>
  <p:notesTextViewPr>
    <p:cViewPr>
      <p:scale>
        <a:sx n="100" d="100"/>
        <a:sy n="100" d="100"/>
      </p:scale>
      <p:origin x="0" y="89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vl1pPr>
          </a:lstStyle>
          <a:p>
            <a:endParaRPr lang="en-US"/>
          </a:p>
        </p:txBody>
      </p:sp>
      <p:sp>
        <p:nvSpPr>
          <p:cNvPr id="17411" name="Rectangle 3"/>
          <p:cNvSpPr>
            <a:spLocks noGrp="1" noChangeArrowheads="1"/>
          </p:cNvSpPr>
          <p:nvPr>
            <p:ph type="dt" idx="1"/>
          </p:nvPr>
        </p:nvSpPr>
        <p:spPr bwMode="auto">
          <a:xfrm>
            <a:off x="3967163" y="0"/>
            <a:ext cx="3035300" cy="46513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vl1pPr>
          </a:lstStyle>
          <a:p>
            <a:endParaRPr lang="en-US"/>
          </a:p>
        </p:txBody>
      </p:sp>
      <p:sp>
        <p:nvSpPr>
          <p:cNvPr id="17412"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00088" y="4413250"/>
            <a:ext cx="5603875" cy="417988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vl1pPr>
          </a:lstStyle>
          <a:p>
            <a:endParaRPr lang="en-US"/>
          </a:p>
        </p:txBody>
      </p:sp>
      <p:sp>
        <p:nvSpPr>
          <p:cNvPr id="17415" name="Rectangle 7"/>
          <p:cNvSpPr>
            <a:spLocks noGrp="1" noChangeArrowheads="1"/>
          </p:cNvSpPr>
          <p:nvPr>
            <p:ph type="sldNum" sz="quarter" idx="5"/>
          </p:nvPr>
        </p:nvSpPr>
        <p:spPr bwMode="auto">
          <a:xfrm>
            <a:off x="3967163" y="8823325"/>
            <a:ext cx="3035300" cy="465138"/>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vl1pPr>
          </a:lstStyle>
          <a:p>
            <a:fld id="{B65E19A7-72FB-43FA-B166-332B8ACF1B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36F7F-DE48-4A32-88B6-ACC5A51ED79A}" type="slidenum">
              <a:rPr lang="en-US"/>
              <a:pPr/>
              <a:t>0</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8600" indent="-228600"/>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0634A-458E-4F75-A141-AD60C02A0935}" type="slidenum">
              <a:rPr lang="en-US"/>
              <a:pPr/>
              <a:t>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What Aqua’s digital solution means to the issuer is the virtual elimination of </a:t>
            </a:r>
            <a:r>
              <a:rPr lang="en-US" dirty="0" smtClean="0"/>
              <a:t>application </a:t>
            </a:r>
            <a:r>
              <a:rPr lang="en-US" dirty="0"/>
              <a:t>fraud </a:t>
            </a:r>
            <a:r>
              <a:rPr lang="en-US" dirty="0" smtClean="0"/>
              <a:t>and “soft” ID theft and </a:t>
            </a:r>
            <a:r>
              <a:rPr lang="en-US" dirty="0"/>
              <a:t>the complete elimination of the high costs of paper applications resulting in increased credit card portfolio profitability.  When comparing the current paper method against Aqua Technology’s digital solution, we deliver approximately 25% less completed applications. This occurs because fraudulent and incomplete apps are taken out of the equation before they get to the issuer.  However, </a:t>
            </a:r>
            <a:r>
              <a:rPr lang="en-US" dirty="0" smtClean="0"/>
              <a:t>test </a:t>
            </a:r>
            <a:r>
              <a:rPr lang="en-US" dirty="0"/>
              <a:t>pilots </a:t>
            </a:r>
            <a:r>
              <a:rPr lang="en-US" dirty="0" smtClean="0"/>
              <a:t>we performed </a:t>
            </a:r>
            <a:r>
              <a:rPr lang="en-US" dirty="0"/>
              <a:t>on local college campuses </a:t>
            </a:r>
            <a:r>
              <a:rPr lang="en-US" dirty="0" smtClean="0"/>
              <a:t>showed </a:t>
            </a:r>
            <a:r>
              <a:rPr lang="en-US" dirty="0"/>
              <a:t>the number of applications that are ultimately approved, the metric most important to issuers, </a:t>
            </a:r>
            <a:r>
              <a:rPr lang="en-US" dirty="0" smtClean="0"/>
              <a:t>increased </a:t>
            </a:r>
            <a:r>
              <a:rPr lang="en-US" dirty="0"/>
              <a:t>by </a:t>
            </a:r>
            <a:r>
              <a:rPr lang="en-US" dirty="0" smtClean="0"/>
              <a:t>over 50%.  This would</a:t>
            </a:r>
            <a:r>
              <a:rPr lang="en-US" baseline="0" dirty="0" smtClean="0"/>
              <a:t> </a:t>
            </a:r>
            <a:r>
              <a:rPr lang="en-US" dirty="0" smtClean="0"/>
              <a:t>create over 50 </a:t>
            </a:r>
            <a:r>
              <a:rPr lang="en-US" dirty="0"/>
              <a:t>M in new annual </a:t>
            </a:r>
            <a:r>
              <a:rPr lang="en-US" dirty="0" smtClean="0"/>
              <a:t>revenue while cutting expenses by 25 M </a:t>
            </a:r>
            <a:r>
              <a:rPr lang="en-US" dirty="0"/>
              <a:t>for our issuer </a:t>
            </a:r>
            <a:r>
              <a:rPr lang="en-US" dirty="0" smtClean="0"/>
              <a:t>partner.</a:t>
            </a:r>
            <a:endParaRPr lang="en-US" dirty="0"/>
          </a:p>
          <a:p>
            <a:r>
              <a:rPr lang="en-US" dirty="0"/>
              <a:t>--------------</a:t>
            </a:r>
          </a:p>
          <a:p>
            <a:r>
              <a:rPr lang="en-US" dirty="0" smtClean="0"/>
              <a:t>May 07 70% of Americans are regular internet users increased from 44% in 2000: http://www.internetworldstats.com/america.htm , http://www.internetworldstats.com/am/us.htm</a:t>
            </a:r>
            <a:endParaRPr lang="en-US" dirty="0"/>
          </a:p>
          <a:p>
            <a:pPr>
              <a:spcBef>
                <a:spcPct val="0"/>
              </a:spcBef>
            </a:pPr>
            <a:r>
              <a:rPr lang="en-US" dirty="0"/>
              <a:t>This would reduce the issuers’ average cost per approval by over 60% while creating 306 million in new revenue.  If one of the top issuers adopted our solution for their event channel, on average they could expect an increase of 52 M in new annual revenue generated while saving 5 million in costs</a:t>
            </a:r>
            <a:r>
              <a:rPr lang="en-US" dirty="0" smtClean="0"/>
              <a:t>.--------This would reduce the issuers’ average cost per approval by over 60% while ultimately creating 52 M in new annual revenue for our issuer partner</a:t>
            </a:r>
            <a:endParaRPr lang="en-US" dirty="0"/>
          </a:p>
          <a:p>
            <a:r>
              <a:rPr lang="en-US" dirty="0"/>
              <a:t>As in the history of warfare, those who posses the technology advantage redraw the map. </a:t>
            </a:r>
          </a:p>
          <a:p>
            <a:r>
              <a:rPr lang="en-US" dirty="0"/>
              <a:t>Issuers can’t afford to…</a:t>
            </a:r>
          </a:p>
          <a:p>
            <a:endParaRPr lang="en-US" dirty="0"/>
          </a:p>
          <a:p>
            <a:endParaRPr lang="en-US" dirty="0"/>
          </a:p>
          <a:p>
            <a:r>
              <a:rPr lang="en-US" dirty="0"/>
              <a:t>Traditionally this information must be requested in advance from their marketing partner and is subject to the firm’s records accuracy and best interests.  We also allow the issuer to dynamically adjust the terms and conditions of their credit card programs on the fly depending on any market factor including the current prime rate, overall credit profile of a specific marketing location, or the present competitive nature of the marketplace.</a:t>
            </a:r>
          </a:p>
          <a:p>
            <a:endParaRPr lang="en-US" dirty="0"/>
          </a:p>
          <a:p>
            <a:r>
              <a:rPr lang="en-US" dirty="0"/>
              <a:t>and because most consumer caused fraud will eliminated due to real-time IS verification. It’s also important to note that during periods of higher than expected number of individuals attempting to apply simultaneously, bottlenecks can occur due to the limited  number of digital card application enabled hardware devices available.</a:t>
            </a:r>
          </a:p>
          <a:p>
            <a:r>
              <a:rPr lang="en-US" dirty="0"/>
              <a:t>because applicant and marketing rep fraud is virtually eliminated.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AABB8-51AD-4BC1-A68D-7A1F5C448E3A}"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Aqua Technology and each of our competitors all have distinctly different business models, even though our basic solutions are similar.  </a:t>
            </a:r>
          </a:p>
          <a:p>
            <a:r>
              <a:rPr lang="en-US" b="1" dirty="0" err="1"/>
              <a:t>Citi</a:t>
            </a:r>
            <a:r>
              <a:rPr lang="en-US" b="1" dirty="0"/>
              <a:t>, Issuer-</a:t>
            </a:r>
            <a:r>
              <a:rPr lang="en-US" dirty="0"/>
              <a:t> Designed their solution top-down from an issuer’s point of view, has poor static user interface and is difficult for reps and the general public to use resulting in unnecessary downtime and poor production, but have successfully reduced fraud &amp; ID theft.  Developed as an In-house solution solely for the college segment, not competing with Aqua Technology in the broader market.</a:t>
            </a:r>
          </a:p>
          <a:p>
            <a:r>
              <a:rPr lang="en-US" b="1" dirty="0" err="1"/>
              <a:t>MobileFrame</a:t>
            </a:r>
            <a:r>
              <a:rPr lang="en-US" b="1" dirty="0"/>
              <a:t>, Mobile data capture-</a:t>
            </a:r>
            <a:r>
              <a:rPr lang="en-US" dirty="0"/>
              <a:t> They have a dynamic product based on a strong technology backbone serving a wide variety of industries.  But it is a one size fits all solution and are not currently addressing the CC market. </a:t>
            </a:r>
          </a:p>
          <a:p>
            <a:r>
              <a:rPr lang="en-US" b="1" dirty="0"/>
              <a:t>BancTec, Information processor for issuers-</a:t>
            </a:r>
            <a:r>
              <a:rPr lang="en-US" dirty="0"/>
              <a:t>  Identified their client’s need for paperless technology, in response built inflexible PDA based UI , but with strong backend linking to issuer. Like </a:t>
            </a:r>
            <a:r>
              <a:rPr lang="en-US" dirty="0" err="1"/>
              <a:t>Citi</a:t>
            </a:r>
            <a:r>
              <a:rPr lang="en-US" dirty="0"/>
              <a:t>, designed top-down.</a:t>
            </a:r>
          </a:p>
          <a:p>
            <a:r>
              <a:rPr lang="en-US" b="1" dirty="0"/>
              <a:t>Aqua Technology</a:t>
            </a:r>
            <a:r>
              <a:rPr lang="en-US" dirty="0"/>
              <a:t> provides the issuer the ability to manage the application process and view key program metrics for each individual event remotely and in real-time which is a fundamental advantage for our solution.  </a:t>
            </a:r>
            <a:r>
              <a:rPr lang="en-US" dirty="0" smtClean="0"/>
              <a:t>Lift the veil….The </a:t>
            </a:r>
            <a:r>
              <a:rPr lang="en-US" dirty="0"/>
              <a:t>current marketing process run by outside firms, is fairly “black box” to the issuer whereas our solution allows full transparency and customization of operations, something none of our competitors provide. Investing in a technology based solution and then having it breakdown in the field </a:t>
            </a:r>
            <a:r>
              <a:rPr lang="en-US" dirty="0" smtClean="0"/>
              <a:t>has been expressed by</a:t>
            </a:r>
            <a:r>
              <a:rPr lang="en-US" baseline="0" dirty="0" smtClean="0"/>
              <a:t> issuers as a</a:t>
            </a:r>
            <a:r>
              <a:rPr lang="en-US" dirty="0" smtClean="0"/>
              <a:t> major.  </a:t>
            </a:r>
            <a:r>
              <a:rPr lang="en-US" dirty="0"/>
              <a:t>In response, Aqua developed remote IT support to solve most technical issues anywhere they occur in the field and perform software upgrades from any remote location.  </a:t>
            </a:r>
            <a:r>
              <a:rPr lang="en-US" dirty="0" smtClean="0"/>
              <a:t>During </a:t>
            </a:r>
            <a:r>
              <a:rPr lang="en-US" dirty="0"/>
              <a:t>periods when applicants aren’t using a particular hardware device to sign up, the default state of the machine shows advertising content geared toward the specific demographic being targeted.  The flexibility of our technology framework also allows us to easily install our solution in a self service kiosk that can automatically dispense a gift or take payment for fee based card programs</a:t>
            </a:r>
            <a:r>
              <a:rPr lang="en-US" dirty="0" smtClean="0"/>
              <a:t>.  Because</a:t>
            </a:r>
            <a:r>
              <a:rPr lang="en-US" baseline="0" dirty="0" smtClean="0"/>
              <a:t> </a:t>
            </a:r>
            <a:r>
              <a:rPr lang="en-US" dirty="0" smtClean="0"/>
              <a:t>our solution is tailored for a very specific</a:t>
            </a:r>
            <a:r>
              <a:rPr lang="en-US" baseline="0" dirty="0" smtClean="0"/>
              <a:t> industry application with a powerful set of features our competitors don’t currently possess, we feel</a:t>
            </a:r>
            <a:r>
              <a:rPr lang="en-US" dirty="0" smtClean="0"/>
              <a:t> we have at</a:t>
            </a:r>
            <a:r>
              <a:rPr lang="en-US" baseline="0" dirty="0" smtClean="0"/>
              <a:t> least a 6 month lead to market.  </a:t>
            </a:r>
            <a:endParaRPr lang="en-US" dirty="0"/>
          </a:p>
          <a:p>
            <a:r>
              <a:rPr lang="en-US" dirty="0"/>
              <a:t>----------------------</a:t>
            </a:r>
          </a:p>
          <a:p>
            <a:endParaRPr lang="en-US" dirty="0"/>
          </a:p>
          <a:p>
            <a:endParaRPr lang="en-US" dirty="0"/>
          </a:p>
          <a:p>
            <a:endParaRPr lang="en-US" dirty="0"/>
          </a:p>
          <a:p>
            <a:endParaRPr lang="en-US" dirty="0"/>
          </a:p>
          <a:p>
            <a:endParaRPr lang="en-US" dirty="0"/>
          </a:p>
          <a:p>
            <a:r>
              <a:rPr lang="en-US" dirty="0"/>
              <a:t>Advertising content can be modified remotely whenever a representative is connected to the internet.  </a:t>
            </a:r>
          </a:p>
          <a:p>
            <a:endParaRPr lang="en-US" dirty="0"/>
          </a:p>
          <a:p>
            <a:r>
              <a:rPr lang="en-US" dirty="0"/>
              <a:t>In addition to these critical advantages, Aqua provides enhanced </a:t>
            </a:r>
          </a:p>
          <a:p>
            <a:endParaRPr lang="en-US" dirty="0"/>
          </a:p>
          <a:p>
            <a:endParaRPr lang="en-US" dirty="0"/>
          </a:p>
          <a:p>
            <a:r>
              <a:rPr lang="en-US" dirty="0" err="1"/>
              <a:t>Sysnopsis</a:t>
            </a:r>
            <a:r>
              <a:rPr lang="en-US" dirty="0"/>
              <a:t>: Aqua’s only US based competitor currently in the CC market is </a:t>
            </a:r>
            <a:r>
              <a:rPr lang="en-US" dirty="0" err="1"/>
              <a:t>Citi’s</a:t>
            </a:r>
            <a:r>
              <a:rPr lang="en-US" dirty="0"/>
              <a:t> in-house solution although </a:t>
            </a:r>
            <a:r>
              <a:rPr lang="en-US" dirty="0" err="1"/>
              <a:t>MobileFrame</a:t>
            </a:r>
            <a:r>
              <a:rPr lang="en-US" dirty="0"/>
              <a:t> could jump in the game if they had an understanding of the market.  Aqua’s system costs a few thousand more than </a:t>
            </a:r>
            <a:r>
              <a:rPr lang="en-US" dirty="0" err="1"/>
              <a:t>Citi’s</a:t>
            </a:r>
            <a:r>
              <a:rPr lang="en-US" dirty="0"/>
              <a:t>, but through testing of both systems Aqua’s technology produces three times the application output and saves 25 </a:t>
            </a:r>
            <a:r>
              <a:rPr lang="en-US" dirty="0" err="1"/>
              <a:t>mins</a:t>
            </a:r>
            <a:r>
              <a:rPr lang="en-US" dirty="0"/>
              <a:t> in setup time each day at an event.  </a:t>
            </a:r>
          </a:p>
          <a:p>
            <a:r>
              <a:rPr lang="en-US" dirty="0" err="1"/>
              <a:t>Banctec</a:t>
            </a:r>
            <a:r>
              <a:rPr lang="en-US" dirty="0"/>
              <a:t> doesn’t serve US market</a:t>
            </a:r>
          </a:p>
          <a:p>
            <a:endParaRPr lang="en-US" dirty="0"/>
          </a:p>
          <a:p>
            <a:r>
              <a:rPr lang="en-US" dirty="0" err="1"/>
              <a:t>CitiGroup</a:t>
            </a:r>
            <a:r>
              <a:rPr lang="en-US" dirty="0"/>
              <a:t> is the only issuer currently using paperless application technology at events.  They developed a proprietary, in-house solution designed solely for the college segment producing mixed results.  Although they've successfully reduced fraud &amp; ID theft, they have greatly reduced their overall production due to continuous technical problems and poor system design resulting in rep and applicant usability issues.  </a:t>
            </a:r>
            <a:r>
              <a:rPr lang="en-US" dirty="0" err="1"/>
              <a:t>MobileFrame</a:t>
            </a:r>
            <a:r>
              <a:rPr lang="en-US" dirty="0"/>
              <a:t> may be in the best position to eliminate Aqua after launch because their core business is mobile data capture and could theoretically modify the framework of their technology for credit card account acquisition.  They offer solutions for a wide spectrum of industries, but to date have failed to develop a solution for the credit card industry.  BancTec has been in business with European issuers for over 3o years.  Identifying issuers need for a paperless credit card acquisition solution, they built an inflexible PDA based acquisition system.</a:t>
            </a:r>
          </a:p>
          <a:p>
            <a:endParaRPr lang="en-US" dirty="0"/>
          </a:p>
          <a:p>
            <a:r>
              <a:rPr lang="en-US" dirty="0"/>
              <a:t> Probably the best candidate to be Aqua’s would be copy-cat.</a:t>
            </a:r>
          </a:p>
          <a:p>
            <a:endParaRPr lang="en-US" dirty="0"/>
          </a:p>
          <a:p>
            <a:r>
              <a:rPr lang="en-US" dirty="0"/>
              <a:t>   </a:t>
            </a:r>
          </a:p>
          <a:p>
            <a:endParaRPr lang="en-US" dirty="0"/>
          </a:p>
          <a:p>
            <a:r>
              <a:rPr lang="en-US" dirty="0"/>
              <a:t>(highlight features or competitor on chart as I speak about them?)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0634A-458E-4F75-A141-AD60C02A0935}" type="slidenum">
              <a:rPr lang="en-US"/>
              <a:pPr/>
              <a:t>11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Why haven’t issuers jumped</a:t>
            </a:r>
            <a:r>
              <a:rPr lang="en-US" baseline="0" dirty="0" smtClean="0"/>
              <a:t> on </a:t>
            </a:r>
            <a:r>
              <a:rPr lang="en-US" dirty="0" smtClean="0"/>
              <a:t>digital</a:t>
            </a:r>
            <a:r>
              <a:rPr lang="en-US" baseline="0" dirty="0" smtClean="0"/>
              <a:t>?  The first thing to consider is anyone who can read and write can fill out a paper form, and until very recently, the numbers showed the public may not have been receptive to digital .  Secondly the initial cost to develop and deploy technology has been high compared to risk.  Today with 70% of Americans now being internet </a:t>
            </a:r>
            <a:r>
              <a:rPr lang="en-US" baseline="0" dirty="0" err="1" smtClean="0"/>
              <a:t>savy</a:t>
            </a:r>
            <a:r>
              <a:rPr lang="en-US" baseline="0" dirty="0" smtClean="0"/>
              <a:t> and the cost to deploy paperless technology decreasing by almost 70% since 2000 coupled with exponential growth in national mobile broadband coverage, the time for paperless technology has arrived.  What sets Aqua’s solution apart from our competitors is that we focus on a niche market using proprietary technology that is already developed based on a unique    </a:t>
            </a:r>
            <a:endParaRPr lang="en-US" dirty="0" smtClean="0"/>
          </a:p>
          <a:p>
            <a:endParaRPr lang="en-US" dirty="0" smtClean="0"/>
          </a:p>
          <a:p>
            <a:r>
              <a:rPr lang="en-US" dirty="0" smtClean="0"/>
              <a:t>--------------</a:t>
            </a:r>
            <a:endParaRPr lang="en-US" dirty="0"/>
          </a:p>
          <a:p>
            <a:r>
              <a:rPr lang="en-US" dirty="0" smtClean="0"/>
              <a:t>May 07 70% of Americans are regular internet users increased from 44% in 2000: http://www.internetworldstats.com/america.htm , http://www.internetworldstats.com/am/us.htm</a:t>
            </a:r>
          </a:p>
          <a:p>
            <a:r>
              <a:rPr lang="en-US" baseline="0" dirty="0" smtClean="0"/>
              <a:t>the majority of Americans were not regular computer users. devices and if low paid field reps could adequately manage technology in the field </a:t>
            </a:r>
            <a:endParaRPr lang="en-US" dirty="0"/>
          </a:p>
          <a:p>
            <a:r>
              <a:rPr lang="en-US" baseline="0" dirty="0" smtClean="0"/>
              <a:t>Both of these factors have recently reached a level of convergence with an acceptable amount of risk issuers are willing to take. </a:t>
            </a:r>
            <a:r>
              <a:rPr lang="en-US" dirty="0" smtClean="0"/>
              <a:t>Mobile broadband coverage.</a:t>
            </a:r>
          </a:p>
          <a:p>
            <a:r>
              <a:rPr lang="en-US" dirty="0" smtClean="0"/>
              <a:t>Perceived</a:t>
            </a:r>
            <a:r>
              <a:rPr lang="en-US" baseline="0" dirty="0" smtClean="0"/>
              <a:t> security of technology</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FF2CB-027B-45DC-8290-A91BB1D1316F}" type="slidenum">
              <a:rPr lang="en-US"/>
              <a:pPr/>
              <a:t>12</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Aqua Technology’s key man team is unique in that we have over 50 years experience in the three industries needed for success, credit cards, event marketing, and mobile data.  As mentioned my experience is in the credit card event marketing industry </a:t>
            </a:r>
            <a:r>
              <a:rPr lang="en-US" dirty="0" smtClean="0"/>
              <a:t>from the bottom of the food chain to the top.</a:t>
            </a:r>
            <a:r>
              <a:rPr lang="en-US" baseline="0" dirty="0" smtClean="0"/>
              <a:t>  </a:t>
            </a:r>
            <a:r>
              <a:rPr lang="en-US" dirty="0" smtClean="0"/>
              <a:t>Khaled </a:t>
            </a:r>
            <a:r>
              <a:rPr lang="en-US" dirty="0"/>
              <a:t>working for companies like IBM, MCI, and AEGON has developed a highly secure financial intranet, </a:t>
            </a:r>
            <a:r>
              <a:rPr lang="en-US" dirty="0" smtClean="0"/>
              <a:t>a remote network monitoring system,</a:t>
            </a:r>
            <a:r>
              <a:rPr lang="en-US" baseline="0" dirty="0" smtClean="0"/>
              <a:t> and </a:t>
            </a:r>
            <a:r>
              <a:rPr lang="en-US" dirty="0" smtClean="0"/>
              <a:t>a </a:t>
            </a:r>
            <a:r>
              <a:rPr lang="en-US" dirty="0"/>
              <a:t>proprietary database reporting </a:t>
            </a:r>
            <a:r>
              <a:rPr lang="en-US" dirty="0" smtClean="0"/>
              <a:t>tool currently </a:t>
            </a:r>
            <a:r>
              <a:rPr lang="en-US" dirty="0"/>
              <a:t>used by </a:t>
            </a:r>
            <a:r>
              <a:rPr lang="en-US" dirty="0" smtClean="0"/>
              <a:t>a number of fortune 500 companies </a:t>
            </a:r>
            <a:r>
              <a:rPr lang="en-US" dirty="0"/>
              <a:t>including </a:t>
            </a:r>
            <a:r>
              <a:rPr lang="en-US" dirty="0" smtClean="0"/>
              <a:t>IBM.  Khaled</a:t>
            </a:r>
            <a:r>
              <a:rPr lang="en-US" baseline="0" dirty="0" smtClean="0"/>
              <a:t> has been continuously developing his reporting tool over the last decade and has integrated it into the framework of Aqua’s technology.  </a:t>
            </a:r>
            <a:r>
              <a:rPr lang="en-US" dirty="0" smtClean="0"/>
              <a:t>Kurt </a:t>
            </a:r>
            <a:r>
              <a:rPr lang="en-US" dirty="0" err="1" smtClean="0"/>
              <a:t>Kandler</a:t>
            </a:r>
            <a:r>
              <a:rPr lang="en-US" dirty="0" smtClean="0"/>
              <a:t> was involved in the successful formation of over 100 new card programs working for MasterCard as head of global co-brand development.</a:t>
            </a:r>
            <a:r>
              <a:rPr lang="en-US" baseline="0" dirty="0" smtClean="0"/>
              <a:t>  Working directly with dozens of issuers, Kurt has strong ties to the industry and understands their sales cycle.  </a:t>
            </a:r>
            <a:r>
              <a:rPr lang="en-US" dirty="0" smtClean="0"/>
              <a:t>We </a:t>
            </a:r>
            <a:r>
              <a:rPr lang="en-US" dirty="0"/>
              <a:t>are currently in the process of recruiting additional experience to our team and a board of advisors that can influence our organization in a </a:t>
            </a:r>
            <a:r>
              <a:rPr lang="en-US" dirty="0" smtClean="0"/>
              <a:t>positive way.</a:t>
            </a:r>
          </a:p>
          <a:p>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CDF4B-2380-4901-9FE5-350F9315CB69}" type="slidenum">
              <a:rPr lang="en-US"/>
              <a:pPr/>
              <a:t>13</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Aqua’s </a:t>
            </a:r>
            <a:r>
              <a:rPr lang="en-US" dirty="0" smtClean="0"/>
              <a:t>greatest challenge is </a:t>
            </a:r>
            <a:r>
              <a:rPr lang="en-US" dirty="0"/>
              <a:t>convincing a major issuer that Aqua as a relatively unknown commodity can successfully execute our solution.  We were invited by two of the top five issuers to present our solution and both expressed this as their major concern.  If partnering with an issuer out of the gate isn’t an option, we will seek </a:t>
            </a:r>
            <a:r>
              <a:rPr lang="en-US" dirty="0" smtClean="0"/>
              <a:t>strategic partnership opportunities </a:t>
            </a:r>
            <a:r>
              <a:rPr lang="en-US" dirty="0"/>
              <a:t>with </a:t>
            </a:r>
            <a:r>
              <a:rPr lang="en-US" dirty="0" smtClean="0"/>
              <a:t>organizations that </a:t>
            </a:r>
            <a:r>
              <a:rPr lang="en-US" dirty="0"/>
              <a:t>already </a:t>
            </a:r>
            <a:r>
              <a:rPr lang="en-US" dirty="0" smtClean="0"/>
              <a:t>have </a:t>
            </a:r>
            <a:r>
              <a:rPr lang="en-US" dirty="0"/>
              <a:t>a strong existing </a:t>
            </a:r>
            <a:r>
              <a:rPr lang="en-US" dirty="0" smtClean="0"/>
              <a:t>partnerships </a:t>
            </a:r>
            <a:r>
              <a:rPr lang="en-US" dirty="0"/>
              <a:t>with top </a:t>
            </a:r>
            <a:r>
              <a:rPr lang="en-US" dirty="0" smtClean="0"/>
              <a:t>issuers. </a:t>
            </a:r>
            <a:r>
              <a:rPr lang="en-US" dirty="0"/>
              <a:t>As wireless coverage becomes more widely available and reliable through emerging technologies like </a:t>
            </a:r>
            <a:r>
              <a:rPr lang="en-US" dirty="0" err="1"/>
              <a:t>WiMAX</a:t>
            </a:r>
            <a:r>
              <a:rPr lang="en-US" dirty="0"/>
              <a:t> and multi-RF mesh, our dynamic switch architecture technology edge will </a:t>
            </a:r>
            <a:r>
              <a:rPr lang="en-US" dirty="0" smtClean="0"/>
              <a:t>diminish.</a:t>
            </a:r>
            <a:r>
              <a:rPr lang="en-US" baseline="0" dirty="0" smtClean="0"/>
              <a:t>  It is our belief however that we will establish ourselves in the market before this occurs and will actually become an asset as our technology evolves. </a:t>
            </a:r>
            <a:r>
              <a:rPr lang="en-US" dirty="0" smtClean="0"/>
              <a:t>The </a:t>
            </a:r>
            <a:r>
              <a:rPr lang="en-US" dirty="0"/>
              <a:t>credit card industry is facing increasing pressure from Congress and most experts believe its only a matter of time new laws will be enacted limiting many of the so-called profiteering practices of the industry.  This will most likely lead to reduced marketing spend, issuers taking less risks in the marketing arena, and can effect how Aqua is compensated.  The sooner we enter the market and prove our model, the less we will be effected by these potential changes. </a:t>
            </a:r>
          </a:p>
          <a:p>
            <a:r>
              <a:rPr lang="en-US" dirty="0"/>
              <a:t>--------------------------------------</a:t>
            </a:r>
          </a:p>
          <a:p>
            <a:endParaRPr lang="en-US" dirty="0"/>
          </a:p>
          <a:p>
            <a:endParaRPr lang="en-US" dirty="0"/>
          </a:p>
          <a:p>
            <a:r>
              <a:rPr lang="en-US" dirty="0"/>
              <a:t>This will help us address the market credibility issue and strengthen our marketing strategy.</a:t>
            </a:r>
          </a:p>
          <a:p>
            <a:endParaRPr lang="en-US" dirty="0"/>
          </a:p>
          <a:p>
            <a:endParaRPr lang="en-US" dirty="0"/>
          </a:p>
          <a:p>
            <a:endParaRPr lang="en-US" dirty="0"/>
          </a:p>
          <a:p>
            <a:endParaRPr lang="en-US" dirty="0"/>
          </a:p>
          <a:p>
            <a:endParaRPr lang="en-US" dirty="0"/>
          </a:p>
          <a:p>
            <a:r>
              <a:rPr lang="en-US" dirty="0"/>
              <a:t>Another question I get asked is, “why can’t you just deploy a device that has a web based CC application?”.  </a:t>
            </a:r>
          </a:p>
          <a:p>
            <a:r>
              <a:rPr lang="en-US" dirty="0"/>
              <a:t>The reps are almost always independent contractors  </a:t>
            </a:r>
          </a:p>
          <a:p>
            <a:endParaRPr lang="en-US" dirty="0"/>
          </a:p>
          <a:p>
            <a:endParaRPr lang="en-US" dirty="0"/>
          </a:p>
          <a:p>
            <a:r>
              <a:rPr lang="en-US" dirty="0"/>
              <a:t>As other Western countries have tightened regulations on issuers, a number of foreign issuers have recently entered the US market to take advantage of our lax regulations. Once we gain a foothold in the market, other facets of our solution will eventually emerge as more ..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97C02-DF86-4FA4-91D4-279EC67AAEFE}" type="slidenum">
              <a:rPr lang="en-US"/>
              <a:pPr/>
              <a:t>14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228600" indent="-228600">
              <a:buFontTx/>
              <a:buAutoNum type="arabicPeriod"/>
            </a:pPr>
            <a:endParaRPr lang="en-US"/>
          </a:p>
          <a:p>
            <a:pPr marL="228600" indent="-228600">
              <a:buFontTx/>
              <a:buAutoNum type="arabicPeriod"/>
            </a:pPr>
            <a:r>
              <a:rPr lang="en-US"/>
              <a:t>And this concludes my presentation.  I appreciate all of you taking time out of your day to be here and thank you again for attending today’s panel discussion.  I enjoyed presenting Aqua Technology Solutions to you and now welcome your feedback. </a:t>
            </a:r>
          </a:p>
          <a:p>
            <a:pPr marL="228600" indent="-228600">
              <a:buFontTx/>
              <a:buAutoNum type="arabicPeriod"/>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36F7F-DE48-4A32-88B6-ACC5A51ED79A}" type="slidenum">
              <a:rPr lang="en-US"/>
              <a:pPr/>
              <a:t>1</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8600" indent="-228600"/>
            <a:r>
              <a:rPr lang="en-US" sz="1050" dirty="0" smtClean="0"/>
              <a:t>Hi, I’m Steve </a:t>
            </a:r>
            <a:r>
              <a:rPr lang="en-US" sz="1050" dirty="0" err="1" smtClean="0"/>
              <a:t>Kozyk</a:t>
            </a:r>
            <a:r>
              <a:rPr lang="en-US" sz="1050" dirty="0" smtClean="0"/>
              <a:t> Founder and CEO of Aqua Technology Solutions.  For the last 8 and a half years I’ve lived</a:t>
            </a:r>
            <a:r>
              <a:rPr lang="en-US" sz="1050" baseline="0" dirty="0" smtClean="0"/>
              <a:t> and breathed the </a:t>
            </a:r>
            <a:r>
              <a:rPr lang="en-US" sz="1050" dirty="0" smtClean="0"/>
              <a:t>credit card event marketing industry</a:t>
            </a:r>
            <a:r>
              <a:rPr lang="en-US" sz="1050" baseline="0" dirty="0" smtClean="0"/>
              <a:t> </a:t>
            </a:r>
            <a:r>
              <a:rPr lang="en-US" sz="1050" dirty="0" smtClean="0"/>
              <a:t>serving as a college campus credit card marketing rep, the founder of a card marketing firm, and a consultant working with issuers such as Citibank, MBNA, Discover.</a:t>
            </a:r>
            <a:r>
              <a:rPr lang="en-US" sz="1050" baseline="0" dirty="0" smtClean="0"/>
              <a:t> </a:t>
            </a:r>
            <a:r>
              <a:rPr lang="en-US" sz="1000" dirty="0"/>
              <a:t/>
            </a:r>
            <a:br>
              <a:rPr lang="en-US" sz="1000" dirty="0"/>
            </a:br>
            <a:r>
              <a:rPr lang="en-US" sz="1000" dirty="0"/>
              <a:t>-----------------------</a:t>
            </a:r>
          </a:p>
          <a:p>
            <a:pPr marL="228600" indent="-228600"/>
            <a:endParaRPr lang="en-US" sz="1000" dirty="0"/>
          </a:p>
          <a:p>
            <a:pPr marL="228600" indent="-228600"/>
            <a:r>
              <a:rPr lang="en-US" sz="900" dirty="0"/>
              <a:t>If you consider filling out a paper credit card application at a ballgame, college campus, or even at a trusted retail store, remember the individual taking your application is a complete stranger usually paid a low income wage and will have complete control over your personal information.</a:t>
            </a:r>
          </a:p>
          <a:p>
            <a:pPr marL="228600" indent="-228600"/>
            <a:r>
              <a:rPr lang="en-US" sz="1000" dirty="0"/>
              <a:t>Predatory marketing practices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smtClean="0"/>
              <a:t>Event marketing is used by credit card issuers to get people to sign up for credit cards at events such as ballgames, concerts, and college campuses. </a:t>
            </a:r>
            <a:r>
              <a:rPr lang="en-US" sz="1200" dirty="0" smtClean="0"/>
              <a:t>Millions of students nationwide during the last decade who have signed up for a credit card on campus have been either the victim of identity theft or fraud.  Credit card marketing reps get paid commission for the number of applications they get students to fill out usually $1 to $5 per application.  It’s common everyday practice for marketers to transfer student’s personal information on to addition applications, sometimes a dozen or more to give themselves extra commission.  Just a few miles from here in Kearny Mesa, their was a warehouse that employed 30 individuals who’s job was to copy San Diego area students’ personal info to as many additional applications as possible.  This type fraud has a dramatic effect on students credit and financial future and is estimated to cost issuers more than $50 million annually.  Issuers don’t have an effective solution to stop it.  This is why I started Aqua Technology, to immobilize application fraud &amp; identity theft while greatly improving the issuers credit card portfolio bottom line. </a:t>
            </a:r>
            <a:endParaRPr lang="en-US" dirty="0"/>
          </a:p>
        </p:txBody>
      </p:sp>
      <p:sp>
        <p:nvSpPr>
          <p:cNvPr id="4" name="Slide Number Placeholder 3"/>
          <p:cNvSpPr>
            <a:spLocks noGrp="1"/>
          </p:cNvSpPr>
          <p:nvPr>
            <p:ph type="sldNum" sz="quarter" idx="10"/>
          </p:nvPr>
        </p:nvSpPr>
        <p:spPr/>
        <p:txBody>
          <a:bodyPr/>
          <a:lstStyle/>
          <a:p>
            <a:fld id="{B65E19A7-72FB-43FA-B166-332B8ACF1BB4}"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Aqua Technology </a:t>
            </a:r>
            <a:r>
              <a:rPr lang="en-US" sz="1200" dirty="0" smtClean="0"/>
              <a:t>intends to change the future of how new credit card accounts are acquired at events by eliminating paper applications replacing them with our highly secure, streamlined paperless technology solution. I really appreciate all of you taking</a:t>
            </a:r>
            <a:r>
              <a:rPr lang="en-US" sz="1200" baseline="0" dirty="0" smtClean="0"/>
              <a:t> time out of your day</a:t>
            </a:r>
            <a:r>
              <a:rPr lang="en-US" sz="1200" dirty="0" smtClean="0"/>
              <a:t> today to be</a:t>
            </a:r>
            <a:r>
              <a:rPr lang="en-US" sz="1200" baseline="0" dirty="0" smtClean="0"/>
              <a:t> </a:t>
            </a:r>
            <a:r>
              <a:rPr lang="en-US" sz="1200" dirty="0" smtClean="0"/>
              <a:t>here and I’m looking forward</a:t>
            </a:r>
            <a:r>
              <a:rPr lang="en-US" sz="1200" baseline="0" dirty="0" smtClean="0"/>
              <a:t> to</a:t>
            </a:r>
            <a:r>
              <a:rPr lang="en-US" sz="1200" dirty="0" smtClean="0"/>
              <a:t> sharing</a:t>
            </a:r>
            <a:r>
              <a:rPr lang="en-US" sz="1200" baseline="0" dirty="0" smtClean="0"/>
              <a:t> some </a:t>
            </a:r>
            <a:r>
              <a:rPr lang="en-US" sz="1200" dirty="0" smtClean="0"/>
              <a:t>exciting things </a:t>
            </a:r>
            <a:r>
              <a:rPr lang="en-US" sz="1200" baseline="0" dirty="0" smtClean="0"/>
              <a:t> </a:t>
            </a:r>
            <a:r>
              <a:rPr lang="en-US" sz="1200" dirty="0" smtClean="0"/>
              <a:t>with you about Aqua’s paperless solution.</a:t>
            </a:r>
            <a:endParaRPr lang="en-US" dirty="0"/>
          </a:p>
        </p:txBody>
      </p:sp>
      <p:sp>
        <p:nvSpPr>
          <p:cNvPr id="4" name="Slide Number Placeholder 3"/>
          <p:cNvSpPr>
            <a:spLocks noGrp="1"/>
          </p:cNvSpPr>
          <p:nvPr>
            <p:ph type="sldNum" sz="quarter" idx="10"/>
          </p:nvPr>
        </p:nvSpPr>
        <p:spPr/>
        <p:txBody>
          <a:bodyPr/>
          <a:lstStyle/>
          <a:p>
            <a:fld id="{B65E19A7-72FB-43FA-B166-332B8ACF1BB4}" type="slidenum">
              <a:rPr lang="en-US" smtClean="0"/>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11A45-3D12-49A1-8B4C-5BA2C6F88729}"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228600" indent="-228600">
              <a:buFontTx/>
              <a:buNone/>
            </a:pPr>
            <a:r>
              <a:rPr lang="en-US" dirty="0" smtClean="0"/>
              <a:t>The</a:t>
            </a:r>
            <a:r>
              <a:rPr lang="en-US" baseline="0" dirty="0" smtClean="0"/>
              <a:t> reason why I’m here today and why Aqua Technology initially got involved with Springboard is to answer these key questions.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6070B-198C-497F-B8B7-D616314747D9}" type="slidenum">
              <a:rPr lang="en-US"/>
              <a:pPr/>
              <a:t>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Market:</a:t>
            </a:r>
          </a:p>
          <a:p>
            <a:r>
              <a:rPr lang="en-US" dirty="0" smtClean="0"/>
              <a:t>From an ROA standpoint, the </a:t>
            </a:r>
            <a:r>
              <a:rPr lang="en-US" dirty="0"/>
              <a:t>credit card industry is the most profitable industry in the US with profits totaling $38.6 billion while generating $145.3 billion in revenue.  With the average US family having over 8 credit cards the overall CC market is nearing saturation and has matured.  On the other hand the segment of this market Aqua plays in, the event marketing channel which is 1% of the overall market or 1.45 billion, is currently positioned in a high growth phase according to top issuers. Within the event channel, the college segment is especially appealing because it can never be saturated; everyday new credit consumers are created when they turn 18.  It currently costs some issuers </a:t>
            </a:r>
            <a:r>
              <a:rPr lang="en-US" sz="1400" dirty="0"/>
              <a:t>$200 to acquire a new account at an event which </a:t>
            </a:r>
            <a:r>
              <a:rPr lang="en-US" dirty="0" smtClean="0"/>
              <a:t>has resulted in five </a:t>
            </a:r>
            <a:r>
              <a:rPr lang="en-US" dirty="0"/>
              <a:t>of the largest issuers </a:t>
            </a:r>
            <a:r>
              <a:rPr lang="en-US" dirty="0" smtClean="0"/>
              <a:t>controlling </a:t>
            </a:r>
            <a:r>
              <a:rPr lang="en-US" dirty="0"/>
              <a:t>about 80% of the event </a:t>
            </a:r>
            <a:r>
              <a:rPr lang="en-US" dirty="0" smtClean="0"/>
              <a:t>market. These</a:t>
            </a:r>
            <a:r>
              <a:rPr lang="en-US" baseline="0" dirty="0" smtClean="0"/>
              <a:t> issuers are our primary target clients and </a:t>
            </a:r>
            <a:r>
              <a:rPr lang="en-US" dirty="0" smtClean="0"/>
              <a:t>partnering </a:t>
            </a:r>
            <a:r>
              <a:rPr lang="en-US" dirty="0"/>
              <a:t>with </a:t>
            </a:r>
            <a:r>
              <a:rPr lang="en-US" dirty="0" smtClean="0"/>
              <a:t>just one </a:t>
            </a:r>
            <a:r>
              <a:rPr lang="en-US" dirty="0"/>
              <a:t>would provide Aqua access to 17% of the market </a:t>
            </a:r>
          </a:p>
          <a:p>
            <a:r>
              <a:rPr lang="en-US" dirty="0"/>
              <a:t>-------------------------------</a:t>
            </a:r>
          </a:p>
          <a:p>
            <a:endParaRPr lang="en-US" dirty="0"/>
          </a:p>
          <a:p>
            <a:endParaRPr lang="en-US" dirty="0"/>
          </a:p>
          <a:p>
            <a:r>
              <a:rPr lang="en-US" dirty="0"/>
              <a:t>CC Industry 2006: Net pretax profit totaled $38.6 billion, with a 4.6% return on assets. Expenses dropped 1.7%--to $106.7 billion--last year, while revenue grew to $145.3 billion  </a:t>
            </a:r>
          </a:p>
          <a:p>
            <a:r>
              <a:rPr lang="en-US" dirty="0"/>
              <a:t>“The credit card industry took in $43 billion in fee income from late payment, over-limit and balance transfer fees in 2004, up from $39 billion in 2003” http://www.creditcards.com/statistics/statistics.php</a:t>
            </a:r>
          </a:p>
          <a:p>
            <a:r>
              <a:rPr lang="en-US" dirty="0"/>
              <a:t>http://www.harpers.org/Finance.html</a:t>
            </a:r>
          </a:p>
          <a:p>
            <a:r>
              <a:rPr lang="en-US" dirty="0"/>
              <a:t>full-time college students control in excess</a:t>
            </a:r>
          </a:p>
          <a:p>
            <a:r>
              <a:rPr lang="en-US" dirty="0"/>
              <a:t>of $19 billion in annual discretionary spending</a:t>
            </a:r>
          </a:p>
          <a:p>
            <a:r>
              <a:rPr lang="en-US" sz="1400" dirty="0"/>
              <a:t>is</a:t>
            </a:r>
            <a:r>
              <a:rPr lang="en-US" dirty="0"/>
              <a:t> caused by unchecked fraud, identity theft, and inefficiency. realizing it’s full profitability potential.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BCB33-A931-4BA5-A185-34495EDC3697}" type="slidenum">
              <a:rPr lang="en-US"/>
              <a:pPr/>
              <a:t>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a:t>Pain:</a:t>
            </a:r>
          </a:p>
          <a:p>
            <a:r>
              <a:rPr lang="en-US" altLang="ko-KR" dirty="0" smtClean="0">
                <a:ea typeface="굴림" charset="-127"/>
              </a:rPr>
              <a:t>With </a:t>
            </a:r>
            <a:r>
              <a:rPr lang="en-US" altLang="ko-KR" dirty="0">
                <a:ea typeface="굴림" charset="-127"/>
              </a:rPr>
              <a:t>credit cards, most people think of identity theft as someone using another’s personal information to falsely obtain a credit card and then make fraudulent purchases.  Another type of ID theft plaguing the CC industry, I like to call “soft ID theft”, occurs when field marketing reps copy personal information from a legitimate CC application and use it to sign up the individual for additional credit cards or other service for financial gain.  Another pain is application fraud which comes in two flavors.  First, issuers have cited up to 20% of applicants themselves purposely provide false information in order to receive a free gift for signing up, like a T-shirt or ball cap, knowing they’ll never receive a card costing the industry about $12 million in wasted gift expenses annually.  Second, because most reps get paid </a:t>
            </a:r>
            <a:r>
              <a:rPr lang="en-US" altLang="ko-KR" dirty="0" smtClean="0">
                <a:ea typeface="굴림" charset="-127"/>
              </a:rPr>
              <a:t>commission only </a:t>
            </a:r>
            <a:r>
              <a:rPr lang="en-US" altLang="ko-KR" dirty="0">
                <a:ea typeface="굴림" charset="-127"/>
              </a:rPr>
              <a:t>for 100% complete applications, it is common practice for reps to arbitrarily fill in any missing information on applications to ensure they get paid.  Paper application printing, </a:t>
            </a:r>
            <a:r>
              <a:rPr lang="en-US" altLang="ko-KR" dirty="0" smtClean="0">
                <a:ea typeface="굴림" charset="-127"/>
              </a:rPr>
              <a:t>distribution, </a:t>
            </a:r>
            <a:r>
              <a:rPr lang="en-US" altLang="ko-KR" dirty="0">
                <a:ea typeface="굴림" charset="-127"/>
              </a:rPr>
              <a:t>and data entry also represent significant expenses.  When combined, Id theft, application fraud, and paper inefficiencies cost the credit card industry over 50 million a </a:t>
            </a:r>
            <a:r>
              <a:rPr lang="en-US" altLang="ko-KR" dirty="0" smtClean="0">
                <a:ea typeface="굴림" charset="-127"/>
              </a:rPr>
              <a:t>year according to?????.  The archaic use of paper </a:t>
            </a:r>
            <a:r>
              <a:rPr lang="en-US" altLang="ko-KR" dirty="0">
                <a:ea typeface="굴림" charset="-127"/>
              </a:rPr>
              <a:t>applications are the root cause of this pain. </a:t>
            </a:r>
          </a:p>
          <a:p>
            <a:r>
              <a:rPr lang="en-US" altLang="ko-KR" dirty="0">
                <a:ea typeface="굴림" charset="-127"/>
              </a:rPr>
              <a:t>-------------------</a:t>
            </a:r>
          </a:p>
          <a:p>
            <a:endParaRPr lang="en-US" altLang="ko-KR" dirty="0">
              <a:ea typeface="굴림" charset="-127"/>
            </a:endParaRPr>
          </a:p>
          <a:p>
            <a:endParaRPr lang="en-US" altLang="ko-KR" dirty="0">
              <a:ea typeface="굴림" charset="-127"/>
            </a:endParaRPr>
          </a:p>
          <a:p>
            <a:endParaRPr lang="en-US" altLang="ko-KR" dirty="0">
              <a:ea typeface="굴림" charset="-127"/>
            </a:endParaRPr>
          </a:p>
          <a:p>
            <a:endParaRPr lang="en-US" altLang="ko-KR" dirty="0">
              <a:ea typeface="굴림" charset="-127"/>
            </a:endParaRPr>
          </a:p>
          <a:p>
            <a:endParaRPr lang="en-US" altLang="ko-KR" dirty="0">
              <a:ea typeface="굴림" charset="-127"/>
            </a:endParaRPr>
          </a:p>
          <a:p>
            <a:r>
              <a:rPr lang="en-US" altLang="ko-KR" dirty="0">
                <a:ea typeface="굴림" charset="-127"/>
              </a:rPr>
              <a:t>The best interests of the individuals marketing cards are not the same the issuer</a:t>
            </a:r>
          </a:p>
          <a:p>
            <a:r>
              <a:rPr lang="en-US" altLang="ko-KR" dirty="0">
                <a:ea typeface="굴림" charset="-127"/>
              </a:rPr>
              <a:t>T&amp;C Education materials must be viewed, rebuild poor image.</a:t>
            </a:r>
          </a:p>
          <a:p>
            <a:r>
              <a:rPr lang="en-US" altLang="ko-KR" dirty="0">
                <a:ea typeface="굴림" charset="-127"/>
              </a:rPr>
              <a:t>Issuers tolerate these huge losses because of, A) The organic growth the channel generates and B) Issuers simply have never successfully formulated an effective solution to combat these problems.   </a:t>
            </a:r>
          </a:p>
          <a:p>
            <a:endParaRPr lang="en-US" altLang="ko-KR" dirty="0">
              <a:ea typeface="굴림" charset="-127"/>
            </a:endParaRPr>
          </a:p>
          <a:p>
            <a:r>
              <a:rPr lang="en-US" altLang="ko-KR" dirty="0">
                <a:ea typeface="굴림" charset="-127"/>
              </a:rPr>
              <a:t>In recent years identity theft has become an increasingly large problem in our society.  How many of you have been yourself or know someone who has been a victim of identity theft?    </a:t>
            </a:r>
          </a:p>
          <a:p>
            <a:endParaRPr lang="en-US" altLang="ko-KR" dirty="0">
              <a:ea typeface="굴림" charset="-127"/>
            </a:endParaRPr>
          </a:p>
          <a:p>
            <a:r>
              <a:rPr lang="en-US" altLang="ko-KR" dirty="0">
                <a:ea typeface="굴림" charset="-127"/>
              </a:rPr>
              <a:t>In 2006 identity theft cost Americans 56.6 billion dollars of which 73% of these cases involved credit card fraud.  In the event channel, ID theft alone cost issuers $$$ annually. </a:t>
            </a:r>
          </a:p>
          <a:p>
            <a:pPr lvl="1"/>
            <a:r>
              <a:rPr lang="en-US" altLang="ko-KR" dirty="0">
                <a:ea typeface="굴림" charset="-127"/>
              </a:rPr>
              <a:t>“Soft ID Theft” committed by marketing reps</a:t>
            </a:r>
          </a:p>
          <a:p>
            <a:pPr lvl="1"/>
            <a:r>
              <a:rPr lang="en-US" dirty="0"/>
              <a:t>Application fraud committed by applicants and reps</a:t>
            </a:r>
          </a:p>
          <a:p>
            <a:pPr lvl="1"/>
            <a:r>
              <a:rPr lang="en-US" dirty="0"/>
              <a:t>Paper applications costs are significant</a:t>
            </a:r>
          </a:p>
          <a:p>
            <a:endParaRPr lang="en-US" altLang="ko-KR" dirty="0">
              <a:ea typeface="굴림" charset="-127"/>
            </a:endParaRPr>
          </a:p>
          <a:p>
            <a:endParaRPr lang="en-US" altLang="ko-KR" dirty="0">
              <a:ea typeface="굴림" charset="-127"/>
            </a:endParaRPr>
          </a:p>
          <a:p>
            <a:pPr lvl="1"/>
            <a:r>
              <a:rPr lang="en-US" sz="1000" dirty="0"/>
              <a:t>Lower approval rates than expected for a given demographic credit profile</a:t>
            </a:r>
            <a:endParaRPr lang="en-US" altLang="ko-KR" dirty="0">
              <a:ea typeface="굴림" charset="-127"/>
            </a:endParaRPr>
          </a:p>
          <a:p>
            <a:r>
              <a:rPr lang="en-US" altLang="ko-KR" dirty="0">
                <a:ea typeface="굴림" charset="-127"/>
              </a:rPr>
              <a:t>No one knows the true cost of these types of fraud on the industry, but one thing is certain; </a:t>
            </a:r>
          </a:p>
          <a:p>
            <a:r>
              <a:rPr lang="en-US" altLang="ko-KR" dirty="0">
                <a:ea typeface="굴림" charset="-127"/>
              </a:rPr>
              <a:t>Notes:  Identify Marketing rep fraud.  Low approval rates w/paper apps. 50 billion paper applications are wasted each year with shipping costs of well over 1 billion </a:t>
            </a:r>
          </a:p>
          <a:p>
            <a:r>
              <a:rPr lang="en-US" altLang="ko-KR" dirty="0">
                <a:ea typeface="굴림" charset="-127"/>
              </a:rPr>
              <a:t>is Marketing reps committing fraud &amp; ID theft. High cost to print, ship, and data enter paper applications</a:t>
            </a:r>
          </a:p>
          <a:p>
            <a:endParaRPr lang="en-US" altLang="ko-KR" dirty="0">
              <a:ea typeface="굴림" charset="-127"/>
            </a:endParaRPr>
          </a:p>
          <a:p>
            <a:endParaRPr lang="en-US" altLang="ko-KR" dirty="0">
              <a:ea typeface="굴림" charset="-127"/>
            </a:endParaRPr>
          </a:p>
          <a:p>
            <a:endParaRPr lang="en-US" altLang="ko-KR" dirty="0">
              <a:ea typeface="굴림" charset="-127"/>
            </a:endParaRPr>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705B7-264A-44CC-8D2E-5C9B767301BD}"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ko-KR" dirty="0" smtClean="0">
                <a:ea typeface="굴림" charset="-127"/>
              </a:rPr>
              <a:t>You might find this hard to believe</a:t>
            </a:r>
            <a:r>
              <a:rPr lang="en-US" altLang="ko-KR" baseline="0" dirty="0" smtClean="0">
                <a:ea typeface="굴림" charset="-127"/>
              </a:rPr>
              <a:t> in a market with 1.45 billion at risk, but issuers don’t really control how their cards are marketed at events.  Most i</a:t>
            </a:r>
            <a:r>
              <a:rPr lang="en-US" dirty="0" smtClean="0"/>
              <a:t>ssuers</a:t>
            </a:r>
            <a:r>
              <a:rPr lang="en-US" baseline="0" dirty="0" smtClean="0"/>
              <a:t> </a:t>
            </a:r>
            <a:r>
              <a:rPr lang="en-US" dirty="0" smtClean="0"/>
              <a:t>contract </a:t>
            </a:r>
            <a:r>
              <a:rPr lang="en-US" dirty="0"/>
              <a:t>outside event marketing </a:t>
            </a:r>
            <a:r>
              <a:rPr lang="en-US" dirty="0" smtClean="0"/>
              <a:t>firms.</a:t>
            </a:r>
            <a:r>
              <a:rPr lang="en-US" baseline="0" dirty="0" smtClean="0"/>
              <a:t>  They </a:t>
            </a:r>
            <a:r>
              <a:rPr lang="en-US" dirty="0" smtClean="0"/>
              <a:t>print </a:t>
            </a:r>
            <a:r>
              <a:rPr lang="en-US" dirty="0"/>
              <a:t>then ship applications to these firms who in turn ship them to their individual marketing reps in the field. Once an application is shipped to the field, if the issuer wants to make a change to the application, for example the terms and conditions, it is very costly and unrealistic to recall all applications and redistribute new ones. Completed applications are then overnight shipped back to the marketing firm from the field, data entry is performed, and the paper eventually shipped back to the issuer. </a:t>
            </a:r>
            <a:r>
              <a:rPr lang="en-US" dirty="0" smtClean="0"/>
              <a:t>When</a:t>
            </a:r>
            <a:r>
              <a:rPr lang="en-US" baseline="0" dirty="0" smtClean="0"/>
              <a:t> issuers need information about their current marketing efforts, they </a:t>
            </a:r>
            <a:r>
              <a:rPr lang="en-US" dirty="0" smtClean="0"/>
              <a:t>are </a:t>
            </a:r>
            <a:r>
              <a:rPr lang="en-US" dirty="0"/>
              <a:t>forced to trust marketing firms, who get their information verbally from the field reps, to relay accurate data about their current marketing efforts.  </a:t>
            </a:r>
            <a:r>
              <a:rPr lang="en-US" dirty="0" err="1"/>
              <a:t>Todays</a:t>
            </a:r>
            <a:r>
              <a:rPr lang="en-US" dirty="0"/>
              <a:t> event marketing process is highly inefficient, prone to errors and exploitation, and is almost never executed as mandated by the issuer. </a:t>
            </a:r>
            <a:r>
              <a:rPr lang="en-US" dirty="0" smtClean="0"/>
              <a:t>CALL</a:t>
            </a:r>
            <a:r>
              <a:rPr lang="en-US" baseline="0" dirty="0" smtClean="0"/>
              <a:t> Media Source to find out where event market info can be found.</a:t>
            </a:r>
            <a:r>
              <a:rPr lang="en-US" dirty="0" smtClean="0"/>
              <a:t> </a:t>
            </a:r>
            <a:endParaRPr lang="en-US" dirty="0"/>
          </a:p>
          <a:p>
            <a:r>
              <a:rPr lang="en-US" dirty="0"/>
              <a:t>-----------------------------</a:t>
            </a:r>
          </a:p>
          <a:p>
            <a:endParaRPr lang="en-US" dirty="0"/>
          </a:p>
          <a:p>
            <a:endParaRPr lang="en-US" dirty="0"/>
          </a:p>
          <a:p>
            <a:r>
              <a:rPr lang="en-US" dirty="0"/>
              <a:t>Paper applications are still used today almost exclusively in the event channel; little has changed since it’s inception in the late 80s.  Applications are printed, then shipped to marketing firms and in turn shipped to the individual marketing reps in the field.  A “one size fits all” static application is used to accommodate a wide variety of different events.  Reps are compensated by the quantity of </a:t>
            </a:r>
            <a:r>
              <a:rPr lang="en-US" i="1" dirty="0"/>
              <a:t>FULLY</a:t>
            </a:r>
            <a:r>
              <a:rPr lang="en-US" dirty="0"/>
              <a:t> completed applications they produce which creates an environment which quality is sacrificed in favor of quantity.  Incomplete applications are frequently taken by reps to increase throughput while any missing information is filled in later by the rep.  Applications are then overnight shipped back to the marketing firm from the filed, data entry is performed, and the paper eventually shipped to the issuer.  This entire process is highly inefficient, prone to errors and exploitation, and is almost never executed as mandated by the issuer. </a:t>
            </a:r>
          </a:p>
          <a:p>
            <a:endParaRPr lang="en-US" dirty="0"/>
          </a:p>
          <a:p>
            <a:r>
              <a:rPr lang="en-US" dirty="0"/>
              <a:t>. In other words, the issuers has no idea who is actually representing their company face to face to the public.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64D56-DC8D-4F20-87A0-A750888223E0}" type="slidenum">
              <a:rPr lang="en-US"/>
              <a:pPr/>
              <a:t>8</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sz="1400" dirty="0"/>
              <a:t>Now I’d like to tell you about a much better approach.  Aqua Technology eliminates paper applications replacing them with a wireless digital application system that is administered at events via </a:t>
            </a:r>
            <a:r>
              <a:rPr lang="en-US" sz="1400" dirty="0" smtClean="0"/>
              <a:t>hardware devices such as</a:t>
            </a:r>
            <a:r>
              <a:rPr lang="en-US" sz="1400" baseline="0" dirty="0" smtClean="0"/>
              <a:t> </a:t>
            </a:r>
            <a:r>
              <a:rPr lang="en-US" sz="1400" dirty="0" smtClean="0"/>
              <a:t>laptops, </a:t>
            </a:r>
            <a:r>
              <a:rPr lang="en-US" sz="1400" dirty="0"/>
              <a:t>tablet </a:t>
            </a:r>
            <a:r>
              <a:rPr lang="en-US" sz="1400" dirty="0" smtClean="0"/>
              <a:t>PCs, </a:t>
            </a:r>
            <a:r>
              <a:rPr lang="en-US" sz="1400" dirty="0"/>
              <a:t>or self-serve </a:t>
            </a:r>
            <a:r>
              <a:rPr lang="en-US" sz="1400" dirty="0" smtClean="0"/>
              <a:t>kiosks.  </a:t>
            </a:r>
            <a:r>
              <a:rPr lang="en-US" sz="1400" dirty="0"/>
              <a:t>While a person is applying on a device, Aqua can perform several instant data checks </a:t>
            </a:r>
            <a:r>
              <a:rPr lang="en-US" sz="1400" dirty="0" smtClean="0"/>
              <a:t>through our proprietary </a:t>
            </a:r>
            <a:r>
              <a:rPr lang="en-US" sz="1400" dirty="0" err="1" smtClean="0"/>
              <a:t>IDsync</a:t>
            </a:r>
            <a:r>
              <a:rPr lang="en-US" sz="1400" dirty="0" smtClean="0"/>
              <a:t> Technology including </a:t>
            </a:r>
            <a:r>
              <a:rPr lang="en-US" sz="1400" dirty="0"/>
              <a:t>identity verification, </a:t>
            </a:r>
            <a:r>
              <a:rPr lang="en-US" dirty="0"/>
              <a:t>address validation, and credit scoring</a:t>
            </a:r>
            <a:r>
              <a:rPr lang="en-US" sz="1400" dirty="0"/>
              <a:t> </a:t>
            </a:r>
            <a:r>
              <a:rPr lang="en-US" sz="1400" dirty="0" smtClean="0"/>
              <a:t>linking</a:t>
            </a:r>
            <a:r>
              <a:rPr lang="en-US" sz="1400" baseline="0" dirty="0" smtClean="0"/>
              <a:t> the mobile event</a:t>
            </a:r>
            <a:r>
              <a:rPr lang="en-US" sz="1400" dirty="0" smtClean="0"/>
              <a:t> in the field directly to world leading information providers such as LexisNexis and </a:t>
            </a:r>
            <a:r>
              <a:rPr lang="en-US" sz="1400" dirty="0" err="1" smtClean="0"/>
              <a:t>FairIsacc</a:t>
            </a:r>
            <a:r>
              <a:rPr lang="en-US" sz="1400" dirty="0" smtClean="0"/>
              <a:t>.  </a:t>
            </a:r>
            <a:r>
              <a:rPr lang="en-US" sz="1400" dirty="0"/>
              <a:t>Once an application is verified and fully completed it is </a:t>
            </a:r>
            <a:r>
              <a:rPr lang="en-US" sz="1400" dirty="0" smtClean="0"/>
              <a:t>encrypted</a:t>
            </a:r>
            <a:r>
              <a:rPr lang="en-US" sz="1400" baseline="0" dirty="0" smtClean="0"/>
              <a:t> </a:t>
            </a:r>
            <a:r>
              <a:rPr lang="en-US" sz="1400" dirty="0" smtClean="0"/>
              <a:t>and </a:t>
            </a:r>
            <a:r>
              <a:rPr lang="en-US" sz="1400" dirty="0"/>
              <a:t>securely transferred to a central field server.  Taking advantage of EV-DO mobile wireless networks, </a:t>
            </a:r>
            <a:r>
              <a:rPr lang="en-US" sz="1400" dirty="0" smtClean="0"/>
              <a:t>such as Verizon’s Nationwide Broadband,</a:t>
            </a:r>
            <a:r>
              <a:rPr lang="en-US" sz="1400" baseline="0" dirty="0" smtClean="0"/>
              <a:t> </a:t>
            </a:r>
            <a:r>
              <a:rPr lang="en-US" sz="1400" dirty="0" smtClean="0"/>
              <a:t>we </a:t>
            </a:r>
            <a:r>
              <a:rPr lang="en-US" sz="1400" dirty="0"/>
              <a:t>upload all application data from the field to Aqua’s remote Managed Server and onto the issuer.  </a:t>
            </a:r>
            <a:r>
              <a:rPr lang="en-US" sz="1400" dirty="0" smtClean="0"/>
              <a:t>All data</a:t>
            </a:r>
            <a:r>
              <a:rPr lang="en-US" sz="1400" baseline="0" dirty="0" smtClean="0"/>
              <a:t> is handled in compliance with</a:t>
            </a:r>
            <a:r>
              <a:rPr lang="en-US" sz="1400" dirty="0" smtClean="0"/>
              <a:t> Payment</a:t>
            </a:r>
            <a:r>
              <a:rPr lang="en-US" sz="1400" baseline="0" dirty="0" smtClean="0"/>
              <a:t> Card Industry security standards, The Office of Foreign Asset </a:t>
            </a:r>
            <a:r>
              <a:rPr lang="en-US" sz="1400" baseline="0" dirty="0" smtClean="0"/>
              <a:t>Control, </a:t>
            </a:r>
            <a:r>
              <a:rPr lang="en-US" sz="1400" baseline="0" dirty="0" smtClean="0"/>
              <a:t>and Patriot Act section 326. </a:t>
            </a:r>
            <a:r>
              <a:rPr lang="en-US" sz="1400" dirty="0" smtClean="0"/>
              <a:t>If </a:t>
            </a:r>
            <a:r>
              <a:rPr lang="en-US" sz="1400" dirty="0"/>
              <a:t>and when wireless connectivity is degraded or unavailable, Aqua’s </a:t>
            </a:r>
            <a:r>
              <a:rPr lang="en-US" sz="1400" dirty="0" err="1"/>
              <a:t>DynamicSwitch</a:t>
            </a:r>
            <a:r>
              <a:rPr lang="en-US" sz="1400" dirty="0"/>
              <a:t> Architecture seamlessly allows all data to be archived on the Field Server until reliable connectivity is once again established. </a:t>
            </a:r>
            <a:r>
              <a:rPr lang="en-US" sz="1400" dirty="0" smtClean="0"/>
              <a:t>Our </a:t>
            </a:r>
            <a:r>
              <a:rPr lang="en-US" sz="1400" dirty="0" err="1" smtClean="0"/>
              <a:t>Dynamic</a:t>
            </a:r>
            <a:r>
              <a:rPr lang="en-US" sz="1400" baseline="0" dirty="0" err="1" smtClean="0"/>
              <a:t>Switch</a:t>
            </a:r>
            <a:r>
              <a:rPr lang="en-US" sz="1400" baseline="0" dirty="0" smtClean="0"/>
              <a:t> Architecture differentiates us from our competitors by allowing our solution to function seamlessly in a truly mobile environment independent of network connectivity.  </a:t>
            </a:r>
            <a:r>
              <a:rPr lang="en-US" sz="1400" dirty="0" smtClean="0"/>
              <a:t>We </a:t>
            </a:r>
            <a:r>
              <a:rPr lang="en-US" sz="1400" dirty="0"/>
              <a:t>provide issuers real-time, transparent access </a:t>
            </a:r>
            <a:r>
              <a:rPr lang="en-US" dirty="0"/>
              <a:t>to key information regarding all aspects of their event marketing efforts</a:t>
            </a:r>
            <a:r>
              <a:rPr lang="en-US" sz="1400" dirty="0"/>
              <a:t> via Aqua’s powerful (advanced analytics) reporting tool including the option to visually monitor all live event locations from their desk via web cams in the field</a:t>
            </a:r>
            <a:r>
              <a:rPr lang="en-US" sz="1400" dirty="0" smtClean="0"/>
              <a:t>.  This eliminates the expensive</a:t>
            </a:r>
            <a:r>
              <a:rPr lang="en-US" sz="1400" baseline="0" dirty="0" smtClean="0"/>
              <a:t> of auditors physically traveling</a:t>
            </a:r>
            <a:r>
              <a:rPr lang="en-US" sz="1400" dirty="0" smtClean="0"/>
              <a:t> to the field (to</a:t>
            </a:r>
            <a:r>
              <a:rPr lang="en-US" sz="1400" baseline="0" dirty="0" smtClean="0"/>
              <a:t> inspect setups)</a:t>
            </a:r>
            <a:r>
              <a:rPr lang="en-US" sz="1400" dirty="0" smtClean="0"/>
              <a:t>. </a:t>
            </a:r>
            <a:r>
              <a:rPr lang="en-US" sz="1400" dirty="0"/>
              <a:t>Remotely the issuer can also easily make real-time changes to the application process at any specific event location in the field.  They can change the APR, terms &amp; conditions, for </a:t>
            </a:r>
            <a:r>
              <a:rPr lang="en-US" sz="1400" dirty="0" smtClean="0"/>
              <a:t>each </a:t>
            </a:r>
            <a:r>
              <a:rPr lang="en-US" sz="1400" dirty="0"/>
              <a:t>event </a:t>
            </a:r>
            <a:r>
              <a:rPr lang="en-US" sz="1400" dirty="0" smtClean="0"/>
              <a:t>location as often as they like.  Aqua’s solution will raise</a:t>
            </a:r>
            <a:r>
              <a:rPr lang="en-US" sz="1400" baseline="0" dirty="0" smtClean="0"/>
              <a:t> </a:t>
            </a:r>
            <a:r>
              <a:rPr lang="en-US" sz="1400" dirty="0" smtClean="0"/>
              <a:t>the </a:t>
            </a:r>
            <a:r>
              <a:rPr lang="en-US" sz="1400" dirty="0"/>
              <a:t>stakes </a:t>
            </a:r>
            <a:r>
              <a:rPr lang="en-US" sz="1400" dirty="0" smtClean="0"/>
              <a:t>for the industry and </a:t>
            </a:r>
            <a:r>
              <a:rPr lang="en-US" sz="1400" dirty="0"/>
              <a:t>allows the issuer access to their market in a much more </a:t>
            </a:r>
            <a:r>
              <a:rPr lang="en-US" sz="1400" dirty="0" smtClean="0"/>
              <a:t>transparent and dynamic </a:t>
            </a:r>
            <a:r>
              <a:rPr lang="en-US" sz="1400" dirty="0"/>
              <a:t>way.   </a:t>
            </a:r>
          </a:p>
          <a:p>
            <a:r>
              <a:rPr lang="en-US" sz="1400" dirty="0"/>
              <a:t>------------------------</a:t>
            </a:r>
          </a:p>
          <a:p>
            <a:endParaRPr lang="en-US" sz="1400" dirty="0"/>
          </a:p>
          <a:p>
            <a:endParaRPr lang="en-US" sz="1400" dirty="0"/>
          </a:p>
          <a:p>
            <a:r>
              <a:rPr lang="en-US" dirty="0"/>
              <a:t>All application data is safeguarded under PCI or Payment Card Industry data security standards and fulfills at a minimum the issuers’ baseline Patriot Act Section 326 and Office of Foreign Asset Control compliance requirements.</a:t>
            </a:r>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 </a:t>
            </a:r>
          </a:p>
          <a:p>
            <a:r>
              <a:rPr lang="en-US" sz="1400" dirty="0"/>
              <a:t>Advanced analytics</a:t>
            </a:r>
          </a:p>
          <a:p>
            <a:r>
              <a:rPr lang="en-US" dirty="0"/>
              <a:t>uses an electronic template to record all applicants’ details which are immediately encrypted and securely downloaded to Aqua’s using a wireless connection. Each application is processed in real-time using a number of data checks including techniques. This allows the system to notify the field sales representative of any issues relating to the client’s application while it is still being completed. </a:t>
            </a:r>
          </a:p>
          <a:p>
            <a:r>
              <a:rPr lang="en-US" dirty="0"/>
              <a:t>Capturing application data electronically at the source eliminates any manual keying requirements and customer data is captured more accurately and more completely. Real-time validation enables straight thorough processing, and the costs associated with processing and managing paper-based applications are eliminated. </a:t>
            </a:r>
          </a:p>
          <a:p>
            <a:r>
              <a:rPr lang="en-US" dirty="0"/>
              <a:t>Aqua’s solution can also be adapted to enable remote data collection for many other applications such as marketing surveys, housing reports, stock market transactions and tracking inventory levels.</a:t>
            </a:r>
          </a:p>
          <a:p>
            <a:r>
              <a:rPr lang="en-US" dirty="0"/>
              <a:t>Aqua Technology has partnered with world-leading information providers such as LexisNexis and Fair Isaac to integrate instantaneous identity verification, credit approval, while fulfilling many compliance requirements within the framework of our technology.</a:t>
            </a:r>
          </a:p>
          <a:p>
            <a:endParaRPr lang="en-US" sz="1400" dirty="0"/>
          </a:p>
          <a:p>
            <a:r>
              <a:rPr lang="en-US" sz="1400" dirty="0"/>
              <a:t>Applications are no longer handled by the marketing reps, data entry errors are a thing of the past.</a:t>
            </a:r>
          </a:p>
          <a:p>
            <a:r>
              <a:rPr lang="en-US" sz="1400" dirty="0"/>
              <a:t>  </a:t>
            </a:r>
          </a:p>
          <a:p>
            <a:endParaRPr lang="en-US" sz="1400" dirty="0"/>
          </a:p>
          <a:p>
            <a:r>
              <a:rPr lang="en-US" sz="1400" dirty="0"/>
              <a:t>PCI or Payment Card Industry standards</a:t>
            </a:r>
          </a:p>
          <a:p>
            <a:endParaRPr lang="en-US" sz="1400" dirty="0"/>
          </a:p>
          <a:p>
            <a:endParaRPr lang="en-US" sz="1400" dirty="0"/>
          </a:p>
          <a:p>
            <a:r>
              <a:rPr lang="en-US" u="sng" dirty="0"/>
              <a:t>Topics Covered on Slide:</a:t>
            </a:r>
            <a:r>
              <a:rPr lang="en-US" dirty="0"/>
              <a:t> (Will Animate???)</a:t>
            </a:r>
          </a:p>
          <a:p>
            <a:r>
              <a:rPr lang="en-US" dirty="0"/>
              <a:t>Technology- Will make new diagram focusing on CA of Aqua’s technology including:</a:t>
            </a:r>
          </a:p>
          <a:p>
            <a:pPr>
              <a:buFontTx/>
              <a:buChar char="•"/>
            </a:pPr>
            <a:r>
              <a:rPr lang="en-US" dirty="0" err="1"/>
              <a:t>Realtime</a:t>
            </a:r>
            <a:r>
              <a:rPr lang="en-US" dirty="0"/>
              <a:t> Identity Verification &amp; credit scoring	</a:t>
            </a:r>
          </a:p>
          <a:p>
            <a:pPr>
              <a:buFontTx/>
              <a:buChar char="•"/>
            </a:pPr>
            <a:r>
              <a:rPr lang="en-US" dirty="0" err="1"/>
              <a:t>Perripheral</a:t>
            </a:r>
            <a:r>
              <a:rPr lang="en-US" dirty="0"/>
              <a:t> Support (ID </a:t>
            </a:r>
            <a:r>
              <a:rPr lang="en-US" dirty="0" err="1"/>
              <a:t>Scanner,sig</a:t>
            </a:r>
            <a:r>
              <a:rPr lang="en-US" dirty="0"/>
              <a:t> pad, etc.)	</a:t>
            </a:r>
          </a:p>
          <a:p>
            <a:pPr>
              <a:buFontTx/>
              <a:buChar char="•"/>
            </a:pPr>
            <a:r>
              <a:rPr lang="en-US" dirty="0" err="1"/>
              <a:t>Realtime</a:t>
            </a:r>
            <a:r>
              <a:rPr lang="en-US" dirty="0"/>
              <a:t> Remote Management	</a:t>
            </a:r>
          </a:p>
          <a:p>
            <a:pPr>
              <a:buFontTx/>
              <a:buChar char="•"/>
            </a:pPr>
            <a:r>
              <a:rPr lang="en-US" dirty="0"/>
              <a:t>Imbedded video advertising	</a:t>
            </a:r>
          </a:p>
          <a:p>
            <a:pPr>
              <a:buFontTx/>
              <a:buChar char="•"/>
            </a:pPr>
            <a:r>
              <a:rPr lang="en-US" dirty="0"/>
              <a:t>Custom marketing options per event	</a:t>
            </a:r>
          </a:p>
          <a:p>
            <a:pPr>
              <a:buFontTx/>
              <a:buChar char="•"/>
            </a:pPr>
            <a:r>
              <a:rPr lang="en-US" dirty="0"/>
              <a:t>Remote IT support	</a:t>
            </a:r>
          </a:p>
          <a:p>
            <a:pPr>
              <a:buFontTx/>
              <a:buChar char="•"/>
            </a:pPr>
            <a:r>
              <a:rPr lang="en-US" dirty="0"/>
              <a:t>Compliance </a:t>
            </a:r>
            <a:r>
              <a:rPr lang="en-US" dirty="0" err="1"/>
              <a:t>Fullfilment</a:t>
            </a:r>
            <a:r>
              <a:rPr lang="en-US" dirty="0"/>
              <a:t>	</a:t>
            </a:r>
          </a:p>
          <a:p>
            <a:r>
              <a:rPr lang="en-US" b="1" dirty="0"/>
              <a:t>Technology: </a:t>
            </a:r>
            <a:endParaRPr lang="en-US" dirty="0"/>
          </a:p>
          <a:p>
            <a:r>
              <a:rPr lang="en-US" dirty="0"/>
              <a:t>Describe the unique technical differentiators. Try to address the why now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479DD4-5991-4B4F-A738-AE195973451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7A49C-E2BA-42F6-9450-336B815C6A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FEA0FE-B0C6-4586-A2C3-BE6FF4FCD3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AB9B87-DB47-416B-A227-C6CF9972DB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BC5B96-329B-4ED4-84F8-2C93FA413D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516682-972D-43E6-AD86-D232474DD50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010749-2451-48F2-ABE0-11E22C70F8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E5FCBC-806A-400A-B9A5-03FD2423F6F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5E939F-296A-42C6-ABAC-1D903922C3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8B8150-94F8-4774-8EB2-A802105454F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0A43C7-944B-4B64-A844-54A28E2501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C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2C6582-0373-4AEE-8720-33D61B08C0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onnectLogoLightBlue"/>
          <p:cNvPicPr>
            <a:picLocks noChangeAspect="1" noChangeArrowheads="1"/>
          </p:cNvPicPr>
          <p:nvPr/>
        </p:nvPicPr>
        <p:blipFill>
          <a:blip r:embed="rId3"/>
          <a:srcRect/>
          <a:stretch>
            <a:fillRect/>
          </a:stretch>
        </p:blipFill>
        <p:spPr bwMode="auto">
          <a:xfrm>
            <a:off x="6553200" y="5562600"/>
            <a:ext cx="2362200" cy="1114425"/>
          </a:xfrm>
          <a:prstGeom prst="rect">
            <a:avLst/>
          </a:prstGeom>
          <a:noFill/>
        </p:spPr>
      </p:pic>
      <p:pic>
        <p:nvPicPr>
          <p:cNvPr id="2079" name="Picture 31" descr="ATSblueLighter"/>
          <p:cNvPicPr>
            <a:picLocks noChangeAspect="1" noChangeArrowheads="1"/>
          </p:cNvPicPr>
          <p:nvPr/>
        </p:nvPicPr>
        <p:blipFill>
          <a:blip r:embed="rId4" cstate="print"/>
          <a:srcRect/>
          <a:stretch>
            <a:fillRect/>
          </a:stretch>
        </p:blipFill>
        <p:spPr bwMode="auto">
          <a:xfrm>
            <a:off x="2133600" y="1874838"/>
            <a:ext cx="4953000" cy="1905000"/>
          </a:xfrm>
          <a:prstGeom prst="rect">
            <a:avLst/>
          </a:prstGeom>
          <a:noFill/>
        </p:spPr>
      </p:pic>
      <p:pic>
        <p:nvPicPr>
          <p:cNvPr id="2075" name="Picture 27" descr="banner4"/>
          <p:cNvPicPr>
            <a:picLocks noChangeAspect="1" noChangeArrowheads="1"/>
          </p:cNvPicPr>
          <p:nvPr/>
        </p:nvPicPr>
        <p:blipFill>
          <a:blip r:embed="rId5" cstate="print"/>
          <a:srcRect/>
          <a:stretch>
            <a:fillRect/>
          </a:stretch>
        </p:blipFill>
        <p:spPr bwMode="auto">
          <a:xfrm>
            <a:off x="0" y="0"/>
            <a:ext cx="9144000" cy="1639888"/>
          </a:xfrm>
          <a:prstGeom prst="rect">
            <a:avLst/>
          </a:prstGeom>
        </p:spPr>
      </p:pic>
      <p:sp>
        <p:nvSpPr>
          <p:cNvPr id="2069" name="Text Box 21"/>
          <p:cNvSpPr txBox="1">
            <a:spLocks noChangeArrowheads="1"/>
          </p:cNvSpPr>
          <p:nvPr/>
        </p:nvSpPr>
        <p:spPr bwMode="auto">
          <a:xfrm>
            <a:off x="-3429000" y="396875"/>
            <a:ext cx="3429000" cy="366713"/>
          </a:xfrm>
          <a:prstGeom prst="rect">
            <a:avLst/>
          </a:prstGeom>
          <a:noFill/>
          <a:ln w="9525" algn="ctr">
            <a:noFill/>
            <a:miter lim="800000"/>
            <a:headEnd/>
            <a:tailEnd/>
          </a:ln>
          <a:effectLst/>
        </p:spPr>
        <p:txBody>
          <a:bodyPr>
            <a:spAutoFit/>
          </a:bodyPr>
          <a:lstStyle/>
          <a:p>
            <a:pPr algn="ctr"/>
            <a:r>
              <a:rPr lang="en-US" sz="1800" dirty="0">
                <a:solidFill>
                  <a:srgbClr val="144390">
                    <a:alpha val="51000"/>
                  </a:srgbClr>
                </a:solidFill>
                <a:latin typeface="OCR A Extended" pitchFamily="50" charset="0"/>
              </a:rPr>
              <a:t>7338 1179 7742 0064</a:t>
            </a:r>
          </a:p>
        </p:txBody>
      </p:sp>
      <p:sp>
        <p:nvSpPr>
          <p:cNvPr id="2050" name="Rectangle 2"/>
          <p:cNvSpPr>
            <a:spLocks noGrp="1" noChangeArrowheads="1"/>
          </p:cNvSpPr>
          <p:nvPr>
            <p:ph type="ctrTitle"/>
          </p:nvPr>
        </p:nvSpPr>
        <p:spPr>
          <a:xfrm>
            <a:off x="685800" y="3462338"/>
            <a:ext cx="7772400" cy="1470025"/>
          </a:xfrm>
        </p:spPr>
        <p:txBody>
          <a:bodyPr/>
          <a:lstStyle/>
          <a:p>
            <a:r>
              <a:rPr lang="en-US" dirty="0"/>
              <a:t>Springboard </a:t>
            </a:r>
            <a:r>
              <a:rPr lang="en-US" dirty="0" smtClean="0"/>
              <a:t>Presentation</a:t>
            </a:r>
            <a:endParaRPr lang="en-US" dirty="0"/>
          </a:p>
        </p:txBody>
      </p:sp>
      <p:sp>
        <p:nvSpPr>
          <p:cNvPr id="2051" name="Rectangle 3"/>
          <p:cNvSpPr>
            <a:spLocks noGrp="1" noChangeArrowheads="1"/>
          </p:cNvSpPr>
          <p:nvPr>
            <p:ph type="subTitle" idx="1"/>
          </p:nvPr>
        </p:nvSpPr>
        <p:spPr>
          <a:xfrm>
            <a:off x="1371600" y="4495800"/>
            <a:ext cx="6400800" cy="685800"/>
          </a:xfrm>
        </p:spPr>
        <p:txBody>
          <a:bodyPr/>
          <a:lstStyle/>
          <a:p>
            <a:r>
              <a:rPr lang="en-US" dirty="0" smtClean="0"/>
              <a:t>July 10</a:t>
            </a:r>
            <a:r>
              <a:rPr lang="en-US" baseline="30000" dirty="0" smtClean="0"/>
              <a:t>th</a:t>
            </a:r>
            <a:r>
              <a:rPr lang="en-US" dirty="0"/>
              <a:t>, 2007</a:t>
            </a:r>
          </a:p>
        </p:txBody>
      </p:sp>
      <p:sp>
        <p:nvSpPr>
          <p:cNvPr id="2078" name="Rectangle 30"/>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dirty="0"/>
          </a:p>
        </p:txBody>
      </p:sp>
      <p:sp>
        <p:nvSpPr>
          <p:cNvPr id="15" name="Text Box 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smtClean="0"/>
              <a:t>CONNECT </a:t>
            </a:r>
            <a:r>
              <a:rPr lang="en-US" sz="1000" dirty="0"/>
              <a:t>Springboard</a:t>
            </a:r>
          </a:p>
          <a:p>
            <a:pPr algn="ctr"/>
            <a:r>
              <a:rPr lang="en-US" sz="1000" dirty="0"/>
              <a:t>Proprietary &amp; Confidential</a:t>
            </a:r>
          </a:p>
        </p:txBody>
      </p:sp>
      <p:pic>
        <p:nvPicPr>
          <p:cNvPr id="18" name="Picture 27" descr="banner4"/>
          <p:cNvPicPr>
            <a:picLocks noChangeAspect="1" noChangeArrowheads="1"/>
          </p:cNvPicPr>
          <p:nvPr/>
        </p:nvPicPr>
        <p:blipFill>
          <a:blip r:embed="rId5" cstate="print"/>
          <a:srcRect l="1627" r="70500" b="19744"/>
          <a:stretch>
            <a:fillRect/>
          </a:stretch>
        </p:blipFill>
        <p:spPr bwMode="auto">
          <a:xfrm>
            <a:off x="150779" y="1987"/>
            <a:ext cx="2548647" cy="1316111"/>
          </a:xfrm>
          <a:prstGeom prst="rect">
            <a:avLst/>
          </a:prstGeom>
          <a:noFill/>
        </p:spPr>
      </p:pic>
      <p:sp>
        <p:nvSpPr>
          <p:cNvPr id="2057" name="Text Box 9"/>
          <p:cNvSpPr txBox="1">
            <a:spLocks noChangeArrowheads="1"/>
          </p:cNvSpPr>
          <p:nvPr/>
        </p:nvSpPr>
        <p:spPr bwMode="auto">
          <a:xfrm>
            <a:off x="-3657600" y="0"/>
            <a:ext cx="3429000" cy="396875"/>
          </a:xfrm>
          <a:prstGeom prst="rect">
            <a:avLst/>
          </a:prstGeom>
          <a:noFill/>
          <a:ln w="9525" algn="ctr">
            <a:noFill/>
            <a:miter lim="800000"/>
            <a:headEnd/>
            <a:tailEnd/>
          </a:ln>
          <a:effectLst/>
        </p:spPr>
        <p:txBody>
          <a:bodyPr>
            <a:spAutoFit/>
          </a:bodyPr>
          <a:lstStyle/>
          <a:p>
            <a:pPr algn="ctr"/>
            <a:r>
              <a:rPr lang="en-US" dirty="0">
                <a:solidFill>
                  <a:srgbClr val="123C80"/>
                </a:solidFill>
                <a:latin typeface="OCR A Extended" pitchFamily="50" charset="0"/>
              </a:rPr>
              <a:t>8093 6744 1072 9572</a:t>
            </a:r>
          </a:p>
        </p:txBody>
      </p:sp>
      <p:sp>
        <p:nvSpPr>
          <p:cNvPr id="13" name="Text Box 21"/>
          <p:cNvSpPr txBox="1">
            <a:spLocks noChangeArrowheads="1"/>
          </p:cNvSpPr>
          <p:nvPr/>
        </p:nvSpPr>
        <p:spPr bwMode="auto">
          <a:xfrm>
            <a:off x="-3429000" y="1004887"/>
            <a:ext cx="3429000" cy="366713"/>
          </a:xfrm>
          <a:prstGeom prst="rect">
            <a:avLst/>
          </a:prstGeom>
          <a:noFill/>
          <a:ln w="9525" algn="ctr">
            <a:noFill/>
            <a:miter lim="800000"/>
            <a:headEnd/>
            <a:tailEnd/>
          </a:ln>
          <a:effectLst/>
        </p:spPr>
        <p:txBody>
          <a:bodyPr>
            <a:spAutoFit/>
          </a:bodyPr>
          <a:lstStyle/>
          <a:p>
            <a:pPr algn="ctr"/>
            <a:r>
              <a:rPr lang="en-US" sz="1800" dirty="0" smtClean="0">
                <a:solidFill>
                  <a:srgbClr val="144390">
                    <a:alpha val="25000"/>
                  </a:srgbClr>
                </a:solidFill>
                <a:latin typeface="OCR A Extended" pitchFamily="50" charset="0"/>
              </a:rPr>
              <a:t>9410 1149 5382 0229</a:t>
            </a:r>
            <a:endParaRPr lang="en-US" sz="1800" dirty="0">
              <a:solidFill>
                <a:srgbClr val="144390">
                  <a:alpha val="25000"/>
                </a:srgbClr>
              </a:solidFill>
              <a:latin typeface="OCR A Extended" pitchFamily="5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decel="50000" fill="hold" grpId="0" nodeType="with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3000" fill="hold"/>
                                        <p:tgtEl>
                                          <p:spTgt spid="2057"/>
                                        </p:tgtEl>
                                        <p:attrNameLst>
                                          <p:attrName>ppt_x</p:attrName>
                                        </p:attrNameLst>
                                      </p:cBhvr>
                                      <p:tavLst>
                                        <p:tav tm="0">
                                          <p:val>
                                            <p:strVal val="1+#ppt_w/2"/>
                                          </p:val>
                                        </p:tav>
                                        <p:tav tm="100000">
                                          <p:val>
                                            <p:strVal val="#ppt_x"/>
                                          </p:val>
                                        </p:tav>
                                      </p:tavLst>
                                    </p:anim>
                                    <p:anim calcmode="lin" valueType="num">
                                      <p:cBhvr additive="base">
                                        <p:cTn id="8" dur="3000" fill="hold"/>
                                        <p:tgtEl>
                                          <p:spTgt spid="205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2069"/>
                                        </p:tgtEl>
                                        <p:attrNameLst>
                                          <p:attrName>style.visibility</p:attrName>
                                        </p:attrNameLst>
                                      </p:cBhvr>
                                      <p:to>
                                        <p:strVal val="visible"/>
                                      </p:to>
                                    </p:set>
                                    <p:anim calcmode="lin" valueType="num">
                                      <p:cBhvr additive="base">
                                        <p:cTn id="11" dur="5000" fill="hold"/>
                                        <p:tgtEl>
                                          <p:spTgt spid="2069"/>
                                        </p:tgtEl>
                                        <p:attrNameLst>
                                          <p:attrName>ppt_x</p:attrName>
                                        </p:attrNameLst>
                                      </p:cBhvr>
                                      <p:tavLst>
                                        <p:tav tm="0">
                                          <p:val>
                                            <p:strVal val="1+#ppt_w/2"/>
                                          </p:val>
                                        </p:tav>
                                        <p:tav tm="100000">
                                          <p:val>
                                            <p:strVal val="#ppt_x"/>
                                          </p:val>
                                        </p:tav>
                                      </p:tavLst>
                                    </p:anim>
                                    <p:anim calcmode="lin" valueType="num">
                                      <p:cBhvr additive="base">
                                        <p:cTn id="12" dur="5000" fill="hold"/>
                                        <p:tgtEl>
                                          <p:spTgt spid="2069"/>
                                        </p:tgtEl>
                                        <p:attrNameLst>
                                          <p:attrName>ppt_y</p:attrName>
                                        </p:attrNameLst>
                                      </p:cBhvr>
                                      <p:tavLst>
                                        <p:tav tm="0">
                                          <p:val>
                                            <p:strVal val="#ppt_y"/>
                                          </p:val>
                                        </p:tav>
                                        <p:tav tm="100000">
                                          <p:val>
                                            <p:strVal val="#ppt_y"/>
                                          </p:val>
                                        </p:tav>
                                      </p:tavLst>
                                    </p:anim>
                                  </p:childTnLst>
                                </p:cTn>
                              </p:par>
                              <p:par>
                                <p:cTn id="13" presetID="2" presetClass="entr" presetSubtype="2" repeatCount="indefinite" accel="50000" fill="hold" nodeType="withEffect">
                                  <p:stCondLst>
                                    <p:cond delay="1500"/>
                                  </p:stCondLst>
                                  <p:iterate type="wd">
                                    <p:tmPct val="5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0" fill="hold"/>
                                        <p:tgtEl>
                                          <p:spTgt spid="13"/>
                                        </p:tgtEl>
                                        <p:attrNameLst>
                                          <p:attrName>ppt_x</p:attrName>
                                        </p:attrNameLst>
                                      </p:cBhvr>
                                      <p:tavLst>
                                        <p:tav tm="0">
                                          <p:val>
                                            <p:strVal val="1+#ppt_w/2"/>
                                          </p:val>
                                        </p:tav>
                                        <p:tav tm="100000">
                                          <p:val>
                                            <p:strVal val="#ppt_x"/>
                                          </p:val>
                                        </p:tav>
                                      </p:tavLst>
                                    </p:anim>
                                    <p:anim calcmode="lin" valueType="num">
                                      <p:cBhvr additive="base">
                                        <p:cTn id="16"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72713080-B88F-4FF0-A216-3693E551ECE3}" type="slidenum">
              <a:rPr lang="en-US"/>
              <a:pPr/>
              <a:t>9</a:t>
            </a:fld>
            <a:endParaRPr lang="en-US"/>
          </a:p>
        </p:txBody>
      </p:sp>
      <p:grpSp>
        <p:nvGrpSpPr>
          <p:cNvPr id="6155" name="Group 11"/>
          <p:cNvGrpSpPr>
            <a:grpSpLocks/>
          </p:cNvGrpSpPr>
          <p:nvPr/>
        </p:nvGrpSpPr>
        <p:grpSpPr bwMode="auto">
          <a:xfrm>
            <a:off x="0" y="0"/>
            <a:ext cx="9144000" cy="1639888"/>
            <a:chOff x="0" y="0"/>
            <a:chExt cx="5760" cy="1033"/>
          </a:xfrm>
        </p:grpSpPr>
        <p:pic>
          <p:nvPicPr>
            <p:cNvPr id="6156" name="Picture 12"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6157" name="Text Box 13"/>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6158" name="Text Box 14"/>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6147" name="Rectangle 3"/>
          <p:cNvSpPr>
            <a:spLocks noGrp="1" noChangeArrowheads="1"/>
          </p:cNvSpPr>
          <p:nvPr>
            <p:ph type="body" idx="1"/>
          </p:nvPr>
        </p:nvSpPr>
        <p:spPr>
          <a:xfrm>
            <a:off x="457200" y="1951038"/>
            <a:ext cx="8229600" cy="4525962"/>
          </a:xfrm>
        </p:spPr>
        <p:txBody>
          <a:bodyPr/>
          <a:lstStyle/>
          <a:p>
            <a:pPr algn="ctr">
              <a:buFontTx/>
              <a:buNone/>
            </a:pPr>
            <a:r>
              <a:rPr lang="en-US" altLang="ko-KR" sz="2400">
                <a:ea typeface="굴림" charset="-127"/>
              </a:rPr>
              <a:t>Increased credit card portfolio profitability while decreasing identity theft, fraud, and account acquisition costs.</a:t>
            </a:r>
          </a:p>
        </p:txBody>
      </p:sp>
      <p:sp>
        <p:nvSpPr>
          <p:cNvPr id="6160" name="Text Box 16"/>
          <p:cNvSpPr txBox="1">
            <a:spLocks noChangeArrowheads="1"/>
          </p:cNvSpPr>
          <p:nvPr/>
        </p:nvSpPr>
        <p:spPr bwMode="auto">
          <a:xfrm>
            <a:off x="2630488" y="6613525"/>
            <a:ext cx="3998912" cy="244475"/>
          </a:xfrm>
          <a:prstGeom prst="rect">
            <a:avLst/>
          </a:prstGeom>
          <a:noFill/>
          <a:ln w="9525">
            <a:noFill/>
            <a:miter lim="800000"/>
            <a:headEnd/>
            <a:tailEnd/>
          </a:ln>
          <a:effectLst/>
        </p:spPr>
        <p:txBody>
          <a:bodyPr>
            <a:spAutoFit/>
          </a:bodyPr>
          <a:lstStyle/>
          <a:p>
            <a:pPr algn="ctr"/>
            <a:r>
              <a:rPr lang="en-US" sz="1000" dirty="0"/>
              <a:t>CONNECT </a:t>
            </a:r>
            <a:r>
              <a:rPr lang="en-US" sz="1000" dirty="0" smtClean="0"/>
              <a:t>Springboard- </a:t>
            </a:r>
            <a:r>
              <a:rPr lang="en-US" sz="1000" dirty="0"/>
              <a:t>Proprietary &amp; Confidential</a:t>
            </a:r>
          </a:p>
        </p:txBody>
      </p:sp>
      <p:pic>
        <p:nvPicPr>
          <p:cNvPr id="6161" name="Picture 17" descr="ValProp copy"/>
          <p:cNvPicPr>
            <a:picLocks noChangeAspect="1" noChangeArrowheads="1"/>
          </p:cNvPicPr>
          <p:nvPr/>
        </p:nvPicPr>
        <p:blipFill>
          <a:blip r:embed="rId4"/>
          <a:srcRect/>
          <a:stretch>
            <a:fillRect/>
          </a:stretch>
        </p:blipFill>
        <p:spPr bwMode="auto">
          <a:xfrm>
            <a:off x="1447800" y="3276600"/>
            <a:ext cx="6248400" cy="2805113"/>
          </a:xfrm>
          <a:prstGeom prst="rect">
            <a:avLst/>
          </a:prstGeom>
          <a:noFill/>
        </p:spPr>
      </p:pic>
      <p:sp>
        <p:nvSpPr>
          <p:cNvPr id="6162" name="Text Box 18"/>
          <p:cNvSpPr txBox="1">
            <a:spLocks noChangeArrowheads="1"/>
          </p:cNvSpPr>
          <p:nvPr/>
        </p:nvSpPr>
        <p:spPr bwMode="auto">
          <a:xfrm>
            <a:off x="1336675" y="6121400"/>
            <a:ext cx="7199313" cy="244475"/>
          </a:xfrm>
          <a:prstGeom prst="rect">
            <a:avLst/>
          </a:prstGeom>
          <a:noFill/>
          <a:ln w="9525" algn="ctr">
            <a:noFill/>
            <a:miter lim="800000"/>
            <a:headEnd/>
            <a:tailEnd/>
          </a:ln>
          <a:effectLst/>
        </p:spPr>
        <p:txBody>
          <a:bodyPr wrap="none">
            <a:spAutoFit/>
          </a:bodyPr>
          <a:lstStyle/>
          <a:p>
            <a:pPr algn="ctr"/>
            <a:r>
              <a:rPr lang="en-US" sz="1000">
                <a:latin typeface="Tahoma" pitchFamily="34" charset="0"/>
              </a:rPr>
              <a:t>*Diagram illustrates current industry wide metrics compared to forecasted metrics if Aqua Technology’s solution is adopted.  </a:t>
            </a:r>
          </a:p>
        </p:txBody>
      </p:sp>
      <p:sp>
        <p:nvSpPr>
          <p:cNvPr id="6163" name="Rectangle 19"/>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a:xfrm>
            <a:off x="457200" y="990600"/>
            <a:ext cx="8229600" cy="1143000"/>
          </a:xfrm>
        </p:spPr>
        <p:txBody>
          <a:bodyPr/>
          <a:lstStyle/>
          <a:p>
            <a:r>
              <a:rPr lang="en-US"/>
              <a:t>Value Proposition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DF0C4C38-9EE0-40ED-BB53-0E34A0EA9B58}" type="slidenum">
              <a:rPr lang="en-US"/>
              <a:pPr/>
              <a:t>10</a:t>
            </a:fld>
            <a:endParaRPr lang="en-US"/>
          </a:p>
        </p:txBody>
      </p:sp>
      <p:grpSp>
        <p:nvGrpSpPr>
          <p:cNvPr id="7749" name="Group 581"/>
          <p:cNvGrpSpPr>
            <a:grpSpLocks/>
          </p:cNvGrpSpPr>
          <p:nvPr/>
        </p:nvGrpSpPr>
        <p:grpSpPr bwMode="auto">
          <a:xfrm>
            <a:off x="0" y="0"/>
            <a:ext cx="9144000" cy="1639888"/>
            <a:chOff x="0" y="0"/>
            <a:chExt cx="5760" cy="1033"/>
          </a:xfrm>
        </p:grpSpPr>
        <p:pic>
          <p:nvPicPr>
            <p:cNvPr id="7750" name="Picture 582"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7751" name="Text Box 583"/>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7752" name="Text Box 584"/>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7754" name="Text Box 58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a:t>CONNECT Springboard</a:t>
            </a:r>
          </a:p>
          <a:p>
            <a:pPr algn="ctr"/>
            <a:r>
              <a:rPr lang="en-US" sz="1000"/>
              <a:t>Proprietary &amp; Confidential</a:t>
            </a:r>
          </a:p>
        </p:txBody>
      </p:sp>
      <p:sp>
        <p:nvSpPr>
          <p:cNvPr id="7757" name="Rectangle 589"/>
          <p:cNvSpPr>
            <a:spLocks noChangeArrowheads="1"/>
          </p:cNvSpPr>
          <p:nvPr/>
        </p:nvSpPr>
        <p:spPr bwMode="auto">
          <a:xfrm>
            <a:off x="762000" y="2209800"/>
            <a:ext cx="8229600" cy="1219200"/>
          </a:xfrm>
          <a:prstGeom prst="rect">
            <a:avLst/>
          </a:prstGeom>
          <a:noFill/>
          <a:ln w="9525">
            <a:noFill/>
            <a:miter lim="800000"/>
            <a:headEnd/>
            <a:tailEnd/>
          </a:ln>
          <a:effectLst/>
        </p:spPr>
        <p:txBody>
          <a:bodyPr/>
          <a:lstStyle/>
          <a:p>
            <a:pPr marL="609600" indent="-609600">
              <a:spcBef>
                <a:spcPct val="20000"/>
              </a:spcBef>
              <a:buFontTx/>
              <a:buChar char="•"/>
            </a:pPr>
            <a:r>
              <a:rPr lang="en-US" sz="1800"/>
              <a:t>Citibank- credit card issuer </a:t>
            </a:r>
          </a:p>
          <a:p>
            <a:pPr marL="609600" indent="-609600">
              <a:spcBef>
                <a:spcPct val="20000"/>
              </a:spcBef>
              <a:buFontTx/>
              <a:buChar char="•"/>
            </a:pPr>
            <a:r>
              <a:rPr lang="en-US" sz="1800"/>
              <a:t>MobileFrame- mobile data capture</a:t>
            </a:r>
          </a:p>
          <a:p>
            <a:pPr marL="609600" indent="-609600">
              <a:spcBef>
                <a:spcPct val="20000"/>
              </a:spcBef>
              <a:buFontTx/>
              <a:buChar char="•"/>
            </a:pPr>
            <a:r>
              <a:rPr lang="en-US" sz="1800"/>
              <a:t>BancTec- information processor for issuers</a:t>
            </a:r>
          </a:p>
        </p:txBody>
      </p:sp>
      <p:sp>
        <p:nvSpPr>
          <p:cNvPr id="7759" name="Rectangle 591"/>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7170" name="Rectangle 2"/>
          <p:cNvSpPr>
            <a:spLocks noGrp="1" noChangeArrowheads="1"/>
          </p:cNvSpPr>
          <p:nvPr>
            <p:ph type="title"/>
          </p:nvPr>
        </p:nvSpPr>
        <p:spPr>
          <a:xfrm>
            <a:off x="457200" y="990600"/>
            <a:ext cx="8229600" cy="1143000"/>
          </a:xfrm>
        </p:spPr>
        <p:txBody>
          <a:bodyPr/>
          <a:lstStyle/>
          <a:p>
            <a:r>
              <a:rPr lang="en-US"/>
              <a:t>Competition</a:t>
            </a:r>
          </a:p>
        </p:txBody>
      </p:sp>
      <p:pic>
        <p:nvPicPr>
          <p:cNvPr id="2050" name="Picture 2"/>
          <p:cNvPicPr>
            <a:picLocks noChangeAspect="1" noChangeArrowheads="1"/>
          </p:cNvPicPr>
          <p:nvPr/>
        </p:nvPicPr>
        <p:blipFill>
          <a:blip r:embed="rId4"/>
          <a:srcRect/>
          <a:stretch>
            <a:fillRect/>
          </a:stretch>
        </p:blipFill>
        <p:spPr bwMode="auto">
          <a:xfrm>
            <a:off x="1335656" y="3482197"/>
            <a:ext cx="6472687" cy="25862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72713080-B88F-4FF0-A216-3693E551ECE3}" type="slidenum">
              <a:rPr lang="en-US"/>
              <a:pPr/>
              <a:t>11</a:t>
            </a:fld>
            <a:endParaRPr lang="en-US"/>
          </a:p>
        </p:txBody>
      </p:sp>
      <p:grpSp>
        <p:nvGrpSpPr>
          <p:cNvPr id="2" name="Group 11"/>
          <p:cNvGrpSpPr>
            <a:grpSpLocks/>
          </p:cNvGrpSpPr>
          <p:nvPr/>
        </p:nvGrpSpPr>
        <p:grpSpPr bwMode="auto">
          <a:xfrm>
            <a:off x="0" y="0"/>
            <a:ext cx="9144000" cy="1639888"/>
            <a:chOff x="0" y="0"/>
            <a:chExt cx="5760" cy="1033"/>
          </a:xfrm>
        </p:grpSpPr>
        <p:pic>
          <p:nvPicPr>
            <p:cNvPr id="6156" name="Picture 12"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6157" name="Text Box 13"/>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6158" name="Text Box 14"/>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6147" name="Rectangle 3"/>
          <p:cNvSpPr>
            <a:spLocks noGrp="1" noChangeArrowheads="1"/>
          </p:cNvSpPr>
          <p:nvPr>
            <p:ph type="body" idx="1"/>
          </p:nvPr>
        </p:nvSpPr>
        <p:spPr>
          <a:xfrm>
            <a:off x="457200" y="1951038"/>
            <a:ext cx="8229600" cy="4525962"/>
          </a:xfrm>
        </p:spPr>
        <p:txBody>
          <a:bodyPr/>
          <a:lstStyle/>
          <a:p>
            <a:pPr>
              <a:buNone/>
            </a:pPr>
            <a:r>
              <a:rPr lang="en-US" altLang="ko-KR" sz="2400" dirty="0" smtClean="0">
                <a:ea typeface="굴림" charset="-127"/>
              </a:rPr>
              <a:t>	                                            	</a:t>
            </a:r>
            <a:r>
              <a:rPr lang="en-US" altLang="ko-KR" sz="2400" u="sng" dirty="0" smtClean="0">
                <a:ea typeface="굴림" charset="-127"/>
              </a:rPr>
              <a:t>2000 </a:t>
            </a:r>
            <a:r>
              <a:rPr lang="en-US" altLang="ko-KR" sz="2400" u="sng" dirty="0" smtClean="0">
                <a:latin typeface="+mj-lt"/>
                <a:ea typeface="굴림" charset="-127"/>
              </a:rPr>
              <a:t>     </a:t>
            </a:r>
            <a:r>
              <a:rPr lang="en-US" altLang="ko-KR" sz="2400" u="sng" dirty="0" smtClean="0">
                <a:ea typeface="굴림" charset="-127"/>
              </a:rPr>
              <a:t> 2007</a:t>
            </a:r>
          </a:p>
          <a:p>
            <a:r>
              <a:rPr lang="en-US" altLang="ko-KR" sz="2400" dirty="0" smtClean="0">
                <a:ea typeface="굴림" charset="-127"/>
              </a:rPr>
              <a:t>Regular internet users:       	44%        70%</a:t>
            </a:r>
          </a:p>
          <a:p>
            <a:r>
              <a:rPr lang="en-US" altLang="ko-KR" sz="2400" dirty="0" smtClean="0">
                <a:ea typeface="굴림" charset="-127"/>
              </a:rPr>
              <a:t>Hardware unit cost:	    	$1500     $500</a:t>
            </a:r>
          </a:p>
          <a:p>
            <a:r>
              <a:rPr lang="en-US" altLang="ko-KR" sz="2400" dirty="0" smtClean="0">
                <a:ea typeface="굴림" charset="-127"/>
              </a:rPr>
              <a:t>National </a:t>
            </a:r>
            <a:r>
              <a:rPr lang="en-US" altLang="ko-KR" sz="2400" smtClean="0">
                <a:ea typeface="굴림" charset="-127"/>
              </a:rPr>
              <a:t>broadband coverage:  n/a	     </a:t>
            </a:r>
            <a:endParaRPr lang="en-US" altLang="ko-KR" sz="2400" dirty="0" smtClean="0">
              <a:ea typeface="굴림" charset="-127"/>
            </a:endParaRPr>
          </a:p>
        </p:txBody>
      </p:sp>
      <p:sp>
        <p:nvSpPr>
          <p:cNvPr id="6160" name="Text Box 16"/>
          <p:cNvSpPr txBox="1">
            <a:spLocks noChangeArrowheads="1"/>
          </p:cNvSpPr>
          <p:nvPr/>
        </p:nvSpPr>
        <p:spPr bwMode="auto">
          <a:xfrm>
            <a:off x="2630488" y="6613525"/>
            <a:ext cx="3998912" cy="244475"/>
          </a:xfrm>
          <a:prstGeom prst="rect">
            <a:avLst/>
          </a:prstGeom>
          <a:noFill/>
          <a:ln w="9525">
            <a:noFill/>
            <a:miter lim="800000"/>
            <a:headEnd/>
            <a:tailEnd/>
          </a:ln>
          <a:effectLst/>
        </p:spPr>
        <p:txBody>
          <a:bodyPr>
            <a:spAutoFit/>
          </a:bodyPr>
          <a:lstStyle/>
          <a:p>
            <a:pPr algn="ctr"/>
            <a:r>
              <a:rPr lang="en-US" sz="1000" dirty="0"/>
              <a:t>CONNECT </a:t>
            </a:r>
            <a:r>
              <a:rPr lang="en-US" sz="1000" dirty="0" smtClean="0"/>
              <a:t>Springboard- </a:t>
            </a:r>
            <a:r>
              <a:rPr lang="en-US" sz="1000" dirty="0"/>
              <a:t>Proprietary &amp; Confidential</a:t>
            </a:r>
          </a:p>
        </p:txBody>
      </p:sp>
      <p:sp>
        <p:nvSpPr>
          <p:cNvPr id="6163" name="Rectangle 19"/>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a:xfrm>
            <a:off x="457200" y="990600"/>
            <a:ext cx="8229600" cy="1143000"/>
          </a:xfrm>
        </p:spPr>
        <p:txBody>
          <a:bodyPr/>
          <a:lstStyle/>
          <a:p>
            <a:r>
              <a:rPr lang="en-US" dirty="0" smtClean="0"/>
              <a:t>Why Aqua?  Why Now?</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501FA30-F790-4B93-B838-FBD021A9D69B}" type="slidenum">
              <a:rPr lang="en-US"/>
              <a:pPr/>
              <a:t>12</a:t>
            </a:fld>
            <a:endParaRPr lang="en-US"/>
          </a:p>
        </p:txBody>
      </p:sp>
      <p:grpSp>
        <p:nvGrpSpPr>
          <p:cNvPr id="8202" name="Group 10"/>
          <p:cNvGrpSpPr>
            <a:grpSpLocks/>
          </p:cNvGrpSpPr>
          <p:nvPr/>
        </p:nvGrpSpPr>
        <p:grpSpPr bwMode="auto">
          <a:xfrm>
            <a:off x="0" y="0"/>
            <a:ext cx="9144000" cy="1639888"/>
            <a:chOff x="0" y="0"/>
            <a:chExt cx="5760" cy="1033"/>
          </a:xfrm>
        </p:grpSpPr>
        <p:pic>
          <p:nvPicPr>
            <p:cNvPr id="8203" name="Picture 11"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8204" name="Text Box 12"/>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8205" name="Text Box 13"/>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8195" name="Rectangle 3"/>
          <p:cNvSpPr>
            <a:spLocks noGrp="1" noChangeArrowheads="1"/>
          </p:cNvSpPr>
          <p:nvPr>
            <p:ph type="body" idx="1"/>
          </p:nvPr>
        </p:nvSpPr>
        <p:spPr>
          <a:xfrm>
            <a:off x="457200" y="1295406"/>
            <a:ext cx="8229600" cy="4419600"/>
          </a:xfrm>
          <a:noFill/>
        </p:spPr>
        <p:txBody>
          <a:bodyPr/>
          <a:lstStyle/>
          <a:p>
            <a:endParaRPr lang="en-US" sz="3600" dirty="0"/>
          </a:p>
          <a:p>
            <a:r>
              <a:rPr lang="en-US" sz="2000" dirty="0"/>
              <a:t>Steve Kozyk- CEO/ Founder</a:t>
            </a:r>
          </a:p>
          <a:p>
            <a:pPr lvl="1"/>
            <a:r>
              <a:rPr lang="en-US" sz="1800" dirty="0"/>
              <a:t>credit card event </a:t>
            </a:r>
            <a:r>
              <a:rPr lang="en-US" sz="1800" dirty="0" smtClean="0"/>
              <a:t>marketing</a:t>
            </a:r>
          </a:p>
          <a:p>
            <a:pPr lvl="1"/>
            <a:r>
              <a:rPr lang="en-US" sz="1800" dirty="0" smtClean="0"/>
              <a:t>marketing rep, marketing firm founder, issuer consultant  </a:t>
            </a:r>
            <a:endParaRPr lang="en-US" sz="1800" dirty="0"/>
          </a:p>
          <a:p>
            <a:pPr lvl="1">
              <a:buFontTx/>
              <a:buNone/>
            </a:pPr>
            <a:endParaRPr lang="en-US" sz="2000" dirty="0"/>
          </a:p>
          <a:p>
            <a:r>
              <a:rPr lang="en-US" sz="2000" dirty="0"/>
              <a:t>Khaled El Henawy- CTO</a:t>
            </a:r>
          </a:p>
          <a:p>
            <a:pPr lvl="1"/>
            <a:r>
              <a:rPr lang="en-US" sz="1800" dirty="0"/>
              <a:t>software development and mobile data </a:t>
            </a:r>
            <a:r>
              <a:rPr lang="en-US" sz="1800" dirty="0" smtClean="0"/>
              <a:t>technology</a:t>
            </a:r>
          </a:p>
          <a:p>
            <a:pPr lvl="1"/>
            <a:r>
              <a:rPr lang="en-US" sz="1800" dirty="0" smtClean="0"/>
              <a:t>Developed financial intranet, database reporting &amp;                           remote network monitoring system </a:t>
            </a:r>
            <a:endParaRPr lang="en-US" sz="1800" dirty="0"/>
          </a:p>
          <a:p>
            <a:pPr lvl="1">
              <a:buFontTx/>
              <a:buNone/>
            </a:pPr>
            <a:endParaRPr lang="en-US" sz="2000" dirty="0"/>
          </a:p>
          <a:p>
            <a:r>
              <a:rPr lang="en-US" sz="2000" dirty="0"/>
              <a:t>Kurt Kandler- VP Business Development</a:t>
            </a:r>
          </a:p>
          <a:p>
            <a:pPr lvl="1"/>
            <a:r>
              <a:rPr lang="en-US" sz="1800" dirty="0"/>
              <a:t>credit card industry and co-brand/affinity card </a:t>
            </a:r>
            <a:r>
              <a:rPr lang="en-US" sz="1800" dirty="0" smtClean="0"/>
              <a:t>programs</a:t>
            </a:r>
          </a:p>
          <a:p>
            <a:pPr lvl="1"/>
            <a:r>
              <a:rPr lang="en-US" sz="1800" dirty="0" smtClean="0"/>
              <a:t>MasterCard Global Cobrand Development Lead</a:t>
            </a:r>
            <a:endParaRPr lang="en-US" sz="1800" dirty="0"/>
          </a:p>
          <a:p>
            <a:pPr lvl="1">
              <a:buFontTx/>
              <a:buNone/>
            </a:pPr>
            <a:endParaRPr lang="en-US" sz="2000" dirty="0"/>
          </a:p>
          <a:p>
            <a:endParaRPr lang="en-US" sz="2400" dirty="0"/>
          </a:p>
        </p:txBody>
      </p:sp>
      <p:sp>
        <p:nvSpPr>
          <p:cNvPr id="8206" name="Text Box 14"/>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a:t>CONNECT Springboard</a:t>
            </a:r>
          </a:p>
          <a:p>
            <a:pPr algn="ctr"/>
            <a:r>
              <a:rPr lang="en-US" sz="1000" dirty="0"/>
              <a:t>Proprietary &amp; Confidential</a:t>
            </a:r>
          </a:p>
        </p:txBody>
      </p:sp>
      <p:sp>
        <p:nvSpPr>
          <p:cNvPr id="8207" name="Rectangle 15"/>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dirty="0"/>
          </a:p>
        </p:txBody>
      </p:sp>
      <p:sp>
        <p:nvSpPr>
          <p:cNvPr id="8194" name="Rectangle 2"/>
          <p:cNvSpPr>
            <a:spLocks noGrp="1" noChangeArrowheads="1"/>
          </p:cNvSpPr>
          <p:nvPr>
            <p:ph type="title"/>
          </p:nvPr>
        </p:nvSpPr>
        <p:spPr>
          <a:xfrm>
            <a:off x="457200" y="990600"/>
            <a:ext cx="8229600" cy="1143000"/>
          </a:xfrm>
        </p:spPr>
        <p:txBody>
          <a:bodyPr/>
          <a:lstStyle/>
          <a:p>
            <a:r>
              <a:rPr lang="en-US" dirty="0"/>
              <a:t>Team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E119FCD1-BB21-4E62-B6DE-71526D0C8567}" type="slidenum">
              <a:rPr lang="en-US"/>
              <a:pPr/>
              <a:t>13</a:t>
            </a:fld>
            <a:endParaRPr lang="en-US" dirty="0"/>
          </a:p>
        </p:txBody>
      </p:sp>
      <p:grpSp>
        <p:nvGrpSpPr>
          <p:cNvPr id="11274" name="Group 10"/>
          <p:cNvGrpSpPr>
            <a:grpSpLocks/>
          </p:cNvGrpSpPr>
          <p:nvPr/>
        </p:nvGrpSpPr>
        <p:grpSpPr bwMode="auto">
          <a:xfrm>
            <a:off x="0" y="0"/>
            <a:ext cx="9144000" cy="1639888"/>
            <a:chOff x="0" y="0"/>
            <a:chExt cx="5760" cy="1033"/>
          </a:xfrm>
        </p:grpSpPr>
        <p:pic>
          <p:nvPicPr>
            <p:cNvPr id="11275" name="Picture 11"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11276" name="Text Box 12"/>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dirty="0">
                  <a:solidFill>
                    <a:srgbClr val="123C80"/>
                  </a:solidFill>
                  <a:latin typeface="OCR A Extended" pitchFamily="50" charset="0"/>
                </a:rPr>
                <a:t>8093 6744 1072 9572</a:t>
              </a:r>
              <a:endParaRPr lang="en-US" dirty="0">
                <a:solidFill>
                  <a:srgbClr val="123C80"/>
                </a:solidFill>
                <a:latin typeface="Tahoma" pitchFamily="34" charset="0"/>
              </a:endParaRPr>
            </a:p>
          </p:txBody>
        </p:sp>
        <p:sp>
          <p:nvSpPr>
            <p:cNvPr id="11277" name="Text Box 13"/>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dirty="0">
                  <a:solidFill>
                    <a:srgbClr val="144390"/>
                  </a:solidFill>
                  <a:latin typeface="OCR A Extended" pitchFamily="50" charset="0"/>
                </a:rPr>
                <a:t>7338 1179 7742 0064</a:t>
              </a:r>
              <a:endParaRPr lang="en-US" dirty="0">
                <a:solidFill>
                  <a:srgbClr val="123C80"/>
                </a:solidFill>
                <a:latin typeface="Tahoma" pitchFamily="34" charset="0"/>
              </a:endParaRPr>
            </a:p>
          </p:txBody>
        </p:sp>
      </p:grpSp>
      <p:sp>
        <p:nvSpPr>
          <p:cNvPr id="11267" name="Rectangle 3"/>
          <p:cNvSpPr>
            <a:spLocks noGrp="1" noChangeArrowheads="1"/>
          </p:cNvSpPr>
          <p:nvPr>
            <p:ph type="body" idx="1"/>
          </p:nvPr>
        </p:nvSpPr>
        <p:spPr>
          <a:xfrm>
            <a:off x="457200" y="2362200"/>
            <a:ext cx="8229600" cy="4525963"/>
          </a:xfrm>
        </p:spPr>
        <p:txBody>
          <a:bodyPr/>
          <a:lstStyle/>
          <a:p>
            <a:r>
              <a:rPr lang="en-US" sz="2000" dirty="0" smtClean="0">
                <a:sym typeface="Wingdings" pitchFamily="2" charset="2"/>
              </a:rPr>
              <a:t>Evolving </a:t>
            </a:r>
            <a:r>
              <a:rPr lang="en-US" sz="2000" dirty="0" smtClean="0">
                <a:sym typeface="Wingdings" pitchFamily="2" charset="2"/>
              </a:rPr>
              <a:t>wireless network coverage renders technology obsolete</a:t>
            </a:r>
          </a:p>
          <a:p>
            <a:pPr>
              <a:buFontTx/>
              <a:buNone/>
            </a:pPr>
            <a:endParaRPr lang="en-US" sz="2000" dirty="0">
              <a:sym typeface="Wingdings" pitchFamily="2" charset="2"/>
            </a:endParaRPr>
          </a:p>
          <a:p>
            <a:r>
              <a:rPr lang="en-US" sz="2000" dirty="0" smtClean="0">
                <a:sym typeface="Wingdings" pitchFamily="2" charset="2"/>
              </a:rPr>
              <a:t>Tighter </a:t>
            </a:r>
            <a:r>
              <a:rPr lang="en-US" sz="2000" dirty="0">
                <a:sym typeface="Wingdings" pitchFamily="2" charset="2"/>
              </a:rPr>
              <a:t>US credit card industry regulation </a:t>
            </a:r>
            <a:r>
              <a:rPr lang="en-US" sz="2000" dirty="0" smtClean="0">
                <a:sym typeface="Wingdings" pitchFamily="2" charset="2"/>
              </a:rPr>
              <a:t>drastically shrinks our </a:t>
            </a:r>
            <a:r>
              <a:rPr lang="en-US" sz="2000" dirty="0" smtClean="0">
                <a:sym typeface="Wingdings" pitchFamily="2" charset="2"/>
              </a:rPr>
              <a:t>market</a:t>
            </a:r>
          </a:p>
          <a:p>
            <a:endParaRPr lang="en-US" sz="2000" dirty="0" smtClean="0">
              <a:sym typeface="Wingdings" pitchFamily="2" charset="2"/>
            </a:endParaRPr>
          </a:p>
          <a:p>
            <a:r>
              <a:rPr lang="en-US" sz="2000" dirty="0" smtClean="0">
                <a:sym typeface="Wingdings" pitchFamily="2" charset="2"/>
              </a:rPr>
              <a:t>Launching without securing major credit card issuer partner</a:t>
            </a:r>
          </a:p>
          <a:p>
            <a:endParaRPr lang="en-US" sz="2000" dirty="0">
              <a:sym typeface="Wingdings" pitchFamily="2" charset="2"/>
            </a:endParaRPr>
          </a:p>
          <a:p>
            <a:pPr>
              <a:buNone/>
            </a:pPr>
            <a:endParaRPr lang="en-US" sz="2000" dirty="0">
              <a:sym typeface="Wingdings" pitchFamily="2" charset="2"/>
            </a:endParaRPr>
          </a:p>
          <a:p>
            <a:pPr>
              <a:buFontTx/>
              <a:buNone/>
            </a:pPr>
            <a:endParaRPr lang="en-US" sz="2000" dirty="0">
              <a:sym typeface="Wingdings" pitchFamily="2" charset="2"/>
            </a:endParaRPr>
          </a:p>
          <a:p>
            <a:endParaRPr lang="en-US" dirty="0">
              <a:sym typeface="Wingdings" pitchFamily="2" charset="2"/>
            </a:endParaRPr>
          </a:p>
          <a:p>
            <a:pPr>
              <a:buNone/>
            </a:pPr>
            <a:endParaRPr lang="en-US" dirty="0">
              <a:sym typeface="Wingdings" pitchFamily="2" charset="2"/>
            </a:endParaRPr>
          </a:p>
          <a:p>
            <a:pPr>
              <a:buFontTx/>
              <a:buNone/>
            </a:pPr>
            <a:endParaRPr lang="en-US" sz="3600" dirty="0">
              <a:sym typeface="Wingdings" pitchFamily="2" charset="2"/>
            </a:endParaRPr>
          </a:p>
          <a:p>
            <a:endParaRPr lang="en-US" sz="4400" dirty="0"/>
          </a:p>
          <a:p>
            <a:endParaRPr lang="en-US" sz="4400" dirty="0"/>
          </a:p>
          <a:p>
            <a:endParaRPr lang="en-US" sz="4400" dirty="0"/>
          </a:p>
        </p:txBody>
      </p:sp>
      <p:sp>
        <p:nvSpPr>
          <p:cNvPr id="11278" name="Text Box 14"/>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a:t>CONNECT Springboard</a:t>
            </a:r>
          </a:p>
          <a:p>
            <a:pPr algn="ctr"/>
            <a:r>
              <a:rPr lang="en-US" sz="1000" dirty="0"/>
              <a:t>Proprietary &amp; Confidential</a:t>
            </a:r>
          </a:p>
        </p:txBody>
      </p:sp>
      <p:sp>
        <p:nvSpPr>
          <p:cNvPr id="11279" name="Rectangle 15"/>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dirty="0"/>
          </a:p>
        </p:txBody>
      </p:sp>
      <p:sp>
        <p:nvSpPr>
          <p:cNvPr id="11266" name="Rectangle 2"/>
          <p:cNvSpPr>
            <a:spLocks noGrp="1" noChangeArrowheads="1"/>
          </p:cNvSpPr>
          <p:nvPr>
            <p:ph type="title"/>
          </p:nvPr>
        </p:nvSpPr>
        <p:spPr>
          <a:xfrm>
            <a:off x="457200" y="990600"/>
            <a:ext cx="8229600" cy="1143000"/>
          </a:xfrm>
        </p:spPr>
        <p:txBody>
          <a:bodyPr/>
          <a:lstStyle/>
          <a:p>
            <a:r>
              <a:rPr lang="en-US" dirty="0"/>
              <a:t>Risks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0D16A88C-CD1D-4818-82D8-BADE873B1E18}" type="slidenum">
              <a:rPr lang="en-US"/>
              <a:pPr/>
              <a:t>14</a:t>
            </a:fld>
            <a:endParaRPr lang="en-US"/>
          </a:p>
        </p:txBody>
      </p:sp>
      <p:grpSp>
        <p:nvGrpSpPr>
          <p:cNvPr id="46102" name="Group 22"/>
          <p:cNvGrpSpPr>
            <a:grpSpLocks/>
          </p:cNvGrpSpPr>
          <p:nvPr/>
        </p:nvGrpSpPr>
        <p:grpSpPr bwMode="auto">
          <a:xfrm>
            <a:off x="0" y="0"/>
            <a:ext cx="9144000" cy="1639888"/>
            <a:chOff x="0" y="0"/>
            <a:chExt cx="5760" cy="1033"/>
          </a:xfrm>
        </p:grpSpPr>
        <p:pic>
          <p:nvPicPr>
            <p:cNvPr id="46103" name="Picture 23"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46104" name="Text Box 24"/>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46105" name="Text Box 25"/>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46083" name="Rectangle 3"/>
          <p:cNvSpPr>
            <a:spLocks noGrp="1" noChangeArrowheads="1"/>
          </p:cNvSpPr>
          <p:nvPr>
            <p:ph type="body" idx="1"/>
          </p:nvPr>
        </p:nvSpPr>
        <p:spPr>
          <a:xfrm>
            <a:off x="457200" y="2362200"/>
            <a:ext cx="8229600" cy="4525963"/>
          </a:xfrm>
        </p:spPr>
        <p:txBody>
          <a:bodyPr/>
          <a:lstStyle/>
          <a:p>
            <a:r>
              <a:rPr lang="en-US" sz="1800" dirty="0" smtClean="0"/>
              <a:t>What should be our go to market strategy?</a:t>
            </a:r>
          </a:p>
          <a:p>
            <a:endParaRPr lang="en-US" sz="1800" dirty="0" smtClean="0"/>
          </a:p>
          <a:p>
            <a:endParaRPr lang="en-US" sz="1800" dirty="0" smtClean="0"/>
          </a:p>
          <a:p>
            <a:r>
              <a:rPr lang="en-US" sz="1800" dirty="0" smtClean="0"/>
              <a:t>What is the most effective marketing collateral to reach potential clients?</a:t>
            </a:r>
          </a:p>
          <a:p>
            <a:endParaRPr lang="en-US" sz="1800" dirty="0" smtClean="0"/>
          </a:p>
          <a:p>
            <a:pPr>
              <a:buNone/>
            </a:pPr>
            <a:endParaRPr lang="en-US" sz="1800" dirty="0" smtClean="0"/>
          </a:p>
          <a:p>
            <a:r>
              <a:rPr lang="en-US" sz="1800" dirty="0" smtClean="0"/>
              <a:t>How do we build credibility as a start-up?</a:t>
            </a:r>
          </a:p>
          <a:p>
            <a:pPr>
              <a:buFontTx/>
              <a:buNone/>
            </a:pPr>
            <a:endParaRPr lang="en-US" sz="1800" dirty="0"/>
          </a:p>
          <a:p>
            <a:endParaRPr lang="en-US" dirty="0"/>
          </a:p>
        </p:txBody>
      </p:sp>
      <p:sp>
        <p:nvSpPr>
          <p:cNvPr id="46106" name="Text Box 2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a:t>CONNECT Springboard</a:t>
            </a:r>
          </a:p>
          <a:p>
            <a:pPr algn="ctr"/>
            <a:r>
              <a:rPr lang="en-US" sz="1000"/>
              <a:t>Proprietary &amp; Confidential</a:t>
            </a:r>
          </a:p>
        </p:txBody>
      </p:sp>
      <p:sp>
        <p:nvSpPr>
          <p:cNvPr id="46107" name="Rectangle 27"/>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46082" name="Rectangle 2"/>
          <p:cNvSpPr>
            <a:spLocks noGrp="1" noChangeArrowheads="1"/>
          </p:cNvSpPr>
          <p:nvPr>
            <p:ph type="title"/>
          </p:nvPr>
        </p:nvSpPr>
        <p:spPr>
          <a:xfrm>
            <a:off x="457200" y="990600"/>
            <a:ext cx="8229600" cy="1143000"/>
          </a:xfrm>
        </p:spPr>
        <p:txBody>
          <a:bodyPr/>
          <a:lstStyle/>
          <a:p>
            <a:r>
              <a:rPr lang="en-US" dirty="0"/>
              <a:t>Questions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0" name="Picture 32" descr="connectLogoLightBlue"/>
          <p:cNvPicPr>
            <a:picLocks noChangeAspect="1" noChangeArrowheads="1"/>
          </p:cNvPicPr>
          <p:nvPr/>
        </p:nvPicPr>
        <p:blipFill>
          <a:blip r:embed="rId3"/>
          <a:srcRect/>
          <a:stretch>
            <a:fillRect/>
          </a:stretch>
        </p:blipFill>
        <p:spPr bwMode="auto">
          <a:xfrm>
            <a:off x="6553200" y="5562600"/>
            <a:ext cx="2362200" cy="1114425"/>
          </a:xfrm>
          <a:prstGeom prst="rect">
            <a:avLst/>
          </a:prstGeom>
          <a:noFill/>
        </p:spPr>
      </p:pic>
      <p:pic>
        <p:nvPicPr>
          <p:cNvPr id="2079" name="Picture 31" descr="ATSblueLighter"/>
          <p:cNvPicPr>
            <a:picLocks noChangeAspect="1" noChangeArrowheads="1"/>
          </p:cNvPicPr>
          <p:nvPr/>
        </p:nvPicPr>
        <p:blipFill>
          <a:blip r:embed="rId4" cstate="print"/>
          <a:srcRect/>
          <a:stretch>
            <a:fillRect/>
          </a:stretch>
        </p:blipFill>
        <p:spPr bwMode="auto">
          <a:xfrm>
            <a:off x="2133600" y="1874838"/>
            <a:ext cx="4953000" cy="1905000"/>
          </a:xfrm>
          <a:prstGeom prst="rect">
            <a:avLst/>
          </a:prstGeom>
          <a:noFill/>
        </p:spPr>
      </p:pic>
      <p:grpSp>
        <p:nvGrpSpPr>
          <p:cNvPr id="2" name="Group 29"/>
          <p:cNvGrpSpPr>
            <a:grpSpLocks/>
          </p:cNvGrpSpPr>
          <p:nvPr/>
        </p:nvGrpSpPr>
        <p:grpSpPr bwMode="auto">
          <a:xfrm>
            <a:off x="0" y="0"/>
            <a:ext cx="9144000" cy="1639888"/>
            <a:chOff x="0" y="0"/>
            <a:chExt cx="5760" cy="1033"/>
          </a:xfrm>
        </p:grpSpPr>
        <p:pic>
          <p:nvPicPr>
            <p:cNvPr id="2075" name="Picture 27" descr="banner4"/>
            <p:cNvPicPr>
              <a:picLocks noChangeAspect="1" noChangeArrowheads="1"/>
            </p:cNvPicPr>
            <p:nvPr/>
          </p:nvPicPr>
          <p:blipFill>
            <a:blip r:embed="rId5" cstate="print"/>
            <a:srcRect/>
            <a:stretch>
              <a:fillRect/>
            </a:stretch>
          </p:blipFill>
          <p:spPr bwMode="auto">
            <a:xfrm>
              <a:off x="0" y="0"/>
              <a:ext cx="5760" cy="1033"/>
            </a:xfrm>
            <a:prstGeom prst="rect">
              <a:avLst/>
            </a:prstGeom>
            <a:noFill/>
          </p:spPr>
        </p:pic>
        <p:sp>
          <p:nvSpPr>
            <p:cNvPr id="2057" name="Text Box 9"/>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dirty="0">
                  <a:solidFill>
                    <a:srgbClr val="123C80"/>
                  </a:solidFill>
                  <a:latin typeface="OCR A Extended" pitchFamily="50" charset="0"/>
                </a:rPr>
                <a:t>8093 6744 1072 9572</a:t>
              </a:r>
            </a:p>
          </p:txBody>
        </p:sp>
        <p:sp>
          <p:nvSpPr>
            <p:cNvPr id="2069" name="Text Box 21"/>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dirty="0">
                  <a:solidFill>
                    <a:srgbClr val="144390"/>
                  </a:solidFill>
                  <a:latin typeface="OCR A Extended" pitchFamily="50" charset="0"/>
                </a:rPr>
                <a:t>7338 1179 7742 0064</a:t>
              </a:r>
            </a:p>
          </p:txBody>
        </p:sp>
      </p:grpSp>
      <p:sp>
        <p:nvSpPr>
          <p:cNvPr id="2050" name="Rectangle 2"/>
          <p:cNvSpPr>
            <a:spLocks noGrp="1" noChangeArrowheads="1"/>
          </p:cNvSpPr>
          <p:nvPr>
            <p:ph type="ctrTitle"/>
          </p:nvPr>
        </p:nvSpPr>
        <p:spPr>
          <a:xfrm>
            <a:off x="685800" y="3462338"/>
            <a:ext cx="7772400" cy="1470025"/>
          </a:xfrm>
        </p:spPr>
        <p:txBody>
          <a:bodyPr/>
          <a:lstStyle/>
          <a:p>
            <a:r>
              <a:rPr lang="en-US" dirty="0" smtClean="0"/>
              <a:t>Springboard Presentation</a:t>
            </a:r>
            <a:endParaRPr lang="en-US" dirty="0"/>
          </a:p>
        </p:txBody>
      </p:sp>
      <p:sp>
        <p:nvSpPr>
          <p:cNvPr id="2051" name="Rectangle 3"/>
          <p:cNvSpPr>
            <a:spLocks noGrp="1" noChangeArrowheads="1"/>
          </p:cNvSpPr>
          <p:nvPr>
            <p:ph type="subTitle" idx="1"/>
          </p:nvPr>
        </p:nvSpPr>
        <p:spPr>
          <a:xfrm>
            <a:off x="1371600" y="4495800"/>
            <a:ext cx="6400800" cy="685800"/>
          </a:xfrm>
        </p:spPr>
        <p:txBody>
          <a:bodyPr/>
          <a:lstStyle/>
          <a:p>
            <a:r>
              <a:rPr lang="en-US" dirty="0" smtClean="0"/>
              <a:t>July 10</a:t>
            </a:r>
            <a:r>
              <a:rPr lang="en-US" baseline="30000" dirty="0" smtClean="0"/>
              <a:t>th</a:t>
            </a:r>
            <a:r>
              <a:rPr lang="en-US" dirty="0"/>
              <a:t>, 2007</a:t>
            </a:r>
          </a:p>
        </p:txBody>
      </p:sp>
      <p:sp>
        <p:nvSpPr>
          <p:cNvPr id="2054" name="Text Box 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smtClean="0"/>
              <a:t>CONNECT </a:t>
            </a:r>
            <a:r>
              <a:rPr lang="en-US" sz="1000" dirty="0"/>
              <a:t>Springboard</a:t>
            </a:r>
          </a:p>
          <a:p>
            <a:pPr algn="ctr"/>
            <a:r>
              <a:rPr lang="en-US" sz="1000" dirty="0"/>
              <a:t>Proprietary &amp; Confidential</a:t>
            </a:r>
          </a:p>
        </p:txBody>
      </p:sp>
      <p:sp>
        <p:nvSpPr>
          <p:cNvPr id="2078" name="Rectangle 30"/>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
          <p:cNvGrpSpPr>
            <a:grpSpLocks/>
          </p:cNvGrpSpPr>
          <p:nvPr/>
        </p:nvGrpSpPr>
        <p:grpSpPr bwMode="auto">
          <a:xfrm>
            <a:off x="0" y="0"/>
            <a:ext cx="9144000" cy="1639888"/>
            <a:chOff x="0" y="0"/>
            <a:chExt cx="5760" cy="1033"/>
          </a:xfrm>
        </p:grpSpPr>
        <p:pic>
          <p:nvPicPr>
            <p:cNvPr id="19" name="Picture 3"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20" name="Text Box 4"/>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21" name="Text Box 5"/>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pic>
        <p:nvPicPr>
          <p:cNvPr id="11" name="Picture 10" descr="signing_up.jpg"/>
          <p:cNvPicPr>
            <a:picLocks noChangeAspect="1"/>
          </p:cNvPicPr>
          <p:nvPr/>
        </p:nvPicPr>
        <p:blipFill>
          <a:blip r:embed="rId4"/>
          <a:srcRect l="15768" r="21899" b="8559"/>
          <a:stretch>
            <a:fillRect/>
          </a:stretch>
        </p:blipFill>
        <p:spPr>
          <a:xfrm>
            <a:off x="11446471" y="5106842"/>
            <a:ext cx="2419974" cy="2360763"/>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1BAB9B87-DB47-416B-A227-C6CF9972DB6F}" type="slidenum">
              <a:rPr lang="en-US" smtClean="0"/>
              <a:pPr/>
              <a:t>2</a:t>
            </a:fld>
            <a:endParaRPr lang="en-US"/>
          </a:p>
        </p:txBody>
      </p:sp>
      <p:sp>
        <p:nvSpPr>
          <p:cNvPr id="16" name="Rectangle 15"/>
          <p:cNvSpPr/>
          <p:nvPr/>
        </p:nvSpPr>
        <p:spPr bwMode="auto">
          <a:xfrm>
            <a:off x="2583543" y="1622786"/>
            <a:ext cx="6270172" cy="4707783"/>
          </a:xfrm>
          <a:prstGeom prst="rect">
            <a:avLst/>
          </a:prstGeom>
          <a:ln w="9525">
            <a:solidFill>
              <a:schemeClr val="tx1">
                <a:lumMod val="50000"/>
                <a:lumOff val="50000"/>
              </a:schemeClr>
            </a:solidFill>
            <a:headEnd type="stealth" w="lg" len="lg"/>
            <a:tailEnd type="stealth" w="lg" len="lg"/>
          </a:ln>
          <a:effectLst>
            <a:softEdge rad="31750"/>
          </a:effectLst>
        </p:spPr>
        <p:style>
          <a:lnRef idx="2">
            <a:schemeClr val="accent4"/>
          </a:lnRef>
          <a:fillRef idx="1003">
            <a:schemeClr val="lt1"/>
          </a:fillRef>
          <a:effectRef idx="0">
            <a:schemeClr val="accent4"/>
          </a:effectRef>
          <a:fontRef idx="minor">
            <a:schemeClr val="dk1"/>
          </a:fontRef>
        </p:style>
        <p:txBody>
          <a:bodyPr wrap="none" rtlCol="0" anchor="ctr"/>
          <a:lstStyle/>
          <a:p>
            <a:pPr algn="ctr"/>
            <a:endParaRPr lang="en-US"/>
          </a:p>
        </p:txBody>
      </p:sp>
      <p:pic>
        <p:nvPicPr>
          <p:cNvPr id="7" name="Picture 6" descr="image014.jpg"/>
          <p:cNvPicPr>
            <a:picLocks noChangeAspect="1"/>
          </p:cNvPicPr>
          <p:nvPr/>
        </p:nvPicPr>
        <p:blipFill>
          <a:blip r:embed="rId5"/>
          <a:srcRect l="2999" r="7751"/>
          <a:stretch>
            <a:fillRect/>
          </a:stretch>
        </p:blipFill>
        <p:spPr>
          <a:xfrm>
            <a:off x="2952003" y="1813372"/>
            <a:ext cx="2778533" cy="2334902"/>
          </a:xfrm>
          <a:prstGeom prst="rect">
            <a:avLst/>
          </a:prstGeom>
          <a:ln>
            <a:noFill/>
          </a:ln>
          <a:effectLst>
            <a:outerShdw blurRad="292100" dist="139700" dir="2700000" algn="tl" rotWithShape="0">
              <a:srgbClr val="333333">
                <a:alpha val="65000"/>
              </a:srgbClr>
            </a:outerShdw>
          </a:effectLst>
        </p:spPr>
      </p:pic>
      <p:pic>
        <p:nvPicPr>
          <p:cNvPr id="8" name="Picture 7" descr="image040.jpg"/>
          <p:cNvPicPr>
            <a:picLocks noChangeAspect="1"/>
          </p:cNvPicPr>
          <p:nvPr/>
        </p:nvPicPr>
        <p:blipFill>
          <a:blip r:embed="rId6"/>
          <a:srcRect l="11312" t="14248" r="2688" b="2085"/>
          <a:stretch>
            <a:fillRect/>
          </a:stretch>
        </p:blipFill>
        <p:spPr>
          <a:xfrm>
            <a:off x="5878283" y="4205928"/>
            <a:ext cx="2677354" cy="1953534"/>
          </a:xfrm>
          <a:prstGeom prst="rect">
            <a:avLst/>
          </a:prstGeom>
          <a:ln>
            <a:noFill/>
          </a:ln>
          <a:effectLst>
            <a:outerShdw blurRad="292100" dist="139700" dir="2700000" algn="tl" rotWithShape="0">
              <a:srgbClr val="333333">
                <a:alpha val="65000"/>
              </a:srgbClr>
            </a:outerShdw>
          </a:effectLst>
        </p:spPr>
      </p:pic>
      <p:pic>
        <p:nvPicPr>
          <p:cNvPr id="10" name="Picture 9" descr="seatStill%20signing%20up.jpg"/>
          <p:cNvPicPr>
            <a:picLocks noChangeAspect="1"/>
          </p:cNvPicPr>
          <p:nvPr/>
        </p:nvPicPr>
        <p:blipFill>
          <a:blip r:embed="rId7" cstate="print"/>
          <a:stretch>
            <a:fillRect/>
          </a:stretch>
        </p:blipFill>
        <p:spPr>
          <a:xfrm>
            <a:off x="11822159" y="3482605"/>
            <a:ext cx="1570348" cy="2091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060731_studentCreditCards_hmed_5p_hmedium.jpg"/>
          <p:cNvPicPr>
            <a:picLocks noChangeAspect="1"/>
          </p:cNvPicPr>
          <p:nvPr/>
        </p:nvPicPr>
        <p:blipFill>
          <a:blip r:embed="rId8"/>
          <a:srcRect r="10064"/>
          <a:stretch>
            <a:fillRect/>
          </a:stretch>
        </p:blipFill>
        <p:spPr>
          <a:xfrm>
            <a:off x="2867656" y="4152284"/>
            <a:ext cx="2799878" cy="2124760"/>
          </a:xfrm>
          <a:prstGeom prst="rect">
            <a:avLst/>
          </a:prstGeom>
          <a:ln>
            <a:noFill/>
          </a:ln>
          <a:effectLst>
            <a:softEdge rad="112500"/>
          </a:effectLst>
        </p:spPr>
      </p:pic>
      <p:pic>
        <p:nvPicPr>
          <p:cNvPr id="5" name="Picture 4" descr="6c9wn172.jpg"/>
          <p:cNvPicPr>
            <a:picLocks noChangeAspect="1"/>
          </p:cNvPicPr>
          <p:nvPr/>
        </p:nvPicPr>
        <p:blipFill>
          <a:blip r:embed="rId9"/>
          <a:srcRect t="23339" r="5769" b="14425"/>
          <a:stretch>
            <a:fillRect/>
          </a:stretch>
        </p:blipFill>
        <p:spPr>
          <a:xfrm>
            <a:off x="6255654" y="1858587"/>
            <a:ext cx="2234574" cy="194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kent_card_booth.jpg"/>
          <p:cNvPicPr>
            <a:picLocks noChangeAspect="1"/>
          </p:cNvPicPr>
          <p:nvPr/>
        </p:nvPicPr>
        <p:blipFill>
          <a:blip r:embed="rId10"/>
          <a:srcRect t="6746" b="9863"/>
          <a:stretch>
            <a:fillRect/>
          </a:stretch>
        </p:blipFill>
        <p:spPr>
          <a:xfrm>
            <a:off x="11320689" y="4243161"/>
            <a:ext cx="2381250" cy="2295525"/>
          </a:xfrm>
          <a:prstGeom prst="ellipse">
            <a:avLst/>
          </a:prstGeom>
          <a:ln>
            <a:noFill/>
          </a:ln>
          <a:effectLst>
            <a:softEdge rad="112500"/>
          </a:effectLst>
        </p:spPr>
      </p:pic>
      <p:sp>
        <p:nvSpPr>
          <p:cNvPr id="15" name="Text Box 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smtClean="0"/>
              <a:t>CONNECT </a:t>
            </a:r>
            <a:r>
              <a:rPr lang="en-US" sz="1000" dirty="0"/>
              <a:t>Springboard</a:t>
            </a:r>
          </a:p>
          <a:p>
            <a:pPr algn="ctr"/>
            <a:r>
              <a:rPr lang="en-US" sz="1000" dirty="0"/>
              <a:t>Proprietary &amp; Confidential</a:t>
            </a:r>
          </a:p>
        </p:txBody>
      </p:sp>
      <p:sp>
        <p:nvSpPr>
          <p:cNvPr id="23" name="TextBox 22"/>
          <p:cNvSpPr txBox="1"/>
          <p:nvPr/>
        </p:nvSpPr>
        <p:spPr>
          <a:xfrm>
            <a:off x="188688" y="1640114"/>
            <a:ext cx="2279790" cy="1569660"/>
          </a:xfrm>
          <a:prstGeom prst="rect">
            <a:avLst/>
          </a:prstGeom>
          <a:noFill/>
        </p:spPr>
        <p:txBody>
          <a:bodyPr wrap="none" rtlCol="0">
            <a:spAutoFit/>
          </a:bodyPr>
          <a:lstStyle/>
          <a:p>
            <a:pPr algn="r"/>
            <a:r>
              <a:rPr lang="en-US" sz="3200" dirty="0" smtClean="0">
                <a:latin typeface="+mn-lt"/>
              </a:rPr>
              <a:t>Credit Card</a:t>
            </a:r>
          </a:p>
          <a:p>
            <a:pPr algn="r"/>
            <a:r>
              <a:rPr lang="en-US" sz="3200" dirty="0" smtClean="0">
                <a:latin typeface="+mn-lt"/>
              </a:rPr>
              <a:t>Event </a:t>
            </a:r>
          </a:p>
          <a:p>
            <a:pPr algn="r"/>
            <a:r>
              <a:rPr lang="en-US" sz="3200" dirty="0" smtClean="0">
                <a:latin typeface="+mn-lt"/>
              </a:rPr>
              <a:t>Marketing</a:t>
            </a:r>
            <a:endParaRPr lang="en-US" sz="3200" dirty="0">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1639888"/>
            <a:chOff x="0" y="0"/>
            <a:chExt cx="5760" cy="1033"/>
          </a:xfrm>
        </p:grpSpPr>
        <p:pic>
          <p:nvPicPr>
            <p:cNvPr id="19" name="Picture 3"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20" name="Text Box 4"/>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21" name="Text Box 5"/>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4" name="Slide Number Placeholder 3"/>
          <p:cNvSpPr>
            <a:spLocks noGrp="1"/>
          </p:cNvSpPr>
          <p:nvPr>
            <p:ph type="sldNum" sz="quarter" idx="12"/>
          </p:nvPr>
        </p:nvSpPr>
        <p:spPr/>
        <p:txBody>
          <a:bodyPr/>
          <a:lstStyle/>
          <a:p>
            <a:fld id="{1BAB9B87-DB47-416B-A227-C6CF9972DB6F}" type="slidenum">
              <a:rPr lang="en-US" smtClean="0"/>
              <a:pPr/>
              <a:t>3</a:t>
            </a:fld>
            <a:endParaRPr lang="en-US"/>
          </a:p>
        </p:txBody>
      </p:sp>
      <p:sp>
        <p:nvSpPr>
          <p:cNvPr id="16" name="Rectangle 15"/>
          <p:cNvSpPr/>
          <p:nvPr/>
        </p:nvSpPr>
        <p:spPr bwMode="auto">
          <a:xfrm>
            <a:off x="2583543" y="1622786"/>
            <a:ext cx="6270172" cy="4707783"/>
          </a:xfrm>
          <a:prstGeom prst="rect">
            <a:avLst/>
          </a:prstGeom>
          <a:gradFill>
            <a:gsLst>
              <a:gs pos="0">
                <a:schemeClr val="lt1">
                  <a:tint val="80000"/>
                  <a:satMod val="300000"/>
                </a:schemeClr>
              </a:gs>
              <a:gs pos="100000">
                <a:schemeClr val="lt1">
                  <a:shade val="30000"/>
                  <a:satMod val="200000"/>
                </a:schemeClr>
              </a:gs>
            </a:gsLst>
          </a:gradFill>
          <a:ln w="9525">
            <a:solidFill>
              <a:schemeClr val="tx1">
                <a:lumMod val="50000"/>
                <a:lumOff val="50000"/>
              </a:schemeClr>
            </a:solidFill>
            <a:headEnd type="stealth" w="lg" len="lg"/>
            <a:tailEnd type="stealth" w="lg" len="lg"/>
          </a:ln>
          <a:effectLst>
            <a:softEdge rad="63500"/>
          </a:effectLst>
        </p:spPr>
        <p:style>
          <a:lnRef idx="2">
            <a:schemeClr val="accent4"/>
          </a:lnRef>
          <a:fillRef idx="1003">
            <a:schemeClr val="lt1"/>
          </a:fillRef>
          <a:effectRef idx="0">
            <a:schemeClr val="accent4"/>
          </a:effectRef>
          <a:fontRef idx="minor">
            <a:schemeClr val="dk1"/>
          </a:fontRef>
        </p:style>
        <p:txBody>
          <a:bodyPr wrap="none" rtlCol="0" anchor="ctr"/>
          <a:lstStyle/>
          <a:p>
            <a:pPr algn="ctr"/>
            <a:endParaRPr lang="en-US"/>
          </a:p>
        </p:txBody>
      </p:sp>
      <p:sp>
        <p:nvSpPr>
          <p:cNvPr id="15" name="Text Box 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smtClean="0"/>
              <a:t>CONNECT </a:t>
            </a:r>
            <a:r>
              <a:rPr lang="en-US" sz="1000" dirty="0"/>
              <a:t>Springboard</a:t>
            </a:r>
          </a:p>
          <a:p>
            <a:pPr algn="ctr"/>
            <a:r>
              <a:rPr lang="en-US" sz="1000" dirty="0"/>
              <a:t>Proprietary &amp; Confidential</a:t>
            </a:r>
          </a:p>
        </p:txBody>
      </p:sp>
      <p:sp>
        <p:nvSpPr>
          <p:cNvPr id="23" name="TextBox 22"/>
          <p:cNvSpPr txBox="1"/>
          <p:nvPr/>
        </p:nvSpPr>
        <p:spPr>
          <a:xfrm>
            <a:off x="236914" y="1640114"/>
            <a:ext cx="2186816" cy="2062103"/>
          </a:xfrm>
          <a:prstGeom prst="rect">
            <a:avLst/>
          </a:prstGeom>
          <a:noFill/>
        </p:spPr>
        <p:txBody>
          <a:bodyPr wrap="none" rtlCol="0">
            <a:spAutoFit/>
          </a:bodyPr>
          <a:lstStyle/>
          <a:p>
            <a:pPr algn="r"/>
            <a:r>
              <a:rPr lang="en-US" sz="3200" dirty="0" smtClean="0"/>
              <a:t>The Future</a:t>
            </a:r>
          </a:p>
          <a:p>
            <a:pPr algn="r"/>
            <a:r>
              <a:rPr lang="en-US" sz="3200" dirty="0" smtClean="0"/>
              <a:t>Of Event</a:t>
            </a:r>
          </a:p>
          <a:p>
            <a:pPr algn="r"/>
            <a:r>
              <a:rPr lang="en-US" sz="3200" dirty="0" smtClean="0"/>
              <a:t>Marketing:</a:t>
            </a:r>
          </a:p>
          <a:p>
            <a:pPr algn="r"/>
            <a:r>
              <a:rPr lang="en-US" sz="3200" b="1" dirty="0" smtClean="0"/>
              <a:t>Aqua</a:t>
            </a:r>
            <a:endParaRPr lang="en-US" sz="3200" b="1" dirty="0"/>
          </a:p>
        </p:txBody>
      </p:sp>
      <p:pic>
        <p:nvPicPr>
          <p:cNvPr id="1026" name="Picture 2"/>
          <p:cNvPicPr>
            <a:picLocks noChangeAspect="1" noChangeArrowheads="1"/>
          </p:cNvPicPr>
          <p:nvPr/>
        </p:nvPicPr>
        <p:blipFill>
          <a:blip r:embed="rId4"/>
          <a:srcRect/>
          <a:stretch>
            <a:fillRect/>
          </a:stretch>
        </p:blipFill>
        <p:spPr bwMode="auto">
          <a:xfrm>
            <a:off x="4513944" y="1729922"/>
            <a:ext cx="2334077" cy="2638877"/>
          </a:xfrm>
          <a:prstGeom prst="rect">
            <a:avLst/>
          </a:prstGeom>
          <a:ln>
            <a:noFill/>
          </a:ln>
          <a:effectLst>
            <a:softEdge rad="112500"/>
          </a:effectLst>
        </p:spPr>
      </p:pic>
      <p:pic>
        <p:nvPicPr>
          <p:cNvPr id="1027" name="Picture 3"/>
          <p:cNvPicPr>
            <a:picLocks noChangeAspect="1" noChangeArrowheads="1"/>
          </p:cNvPicPr>
          <p:nvPr/>
        </p:nvPicPr>
        <p:blipFill>
          <a:blip r:embed="rId5"/>
          <a:srcRect/>
          <a:stretch>
            <a:fillRect/>
          </a:stretch>
        </p:blipFill>
        <p:spPr bwMode="auto">
          <a:xfrm>
            <a:off x="2748187" y="1744435"/>
            <a:ext cx="1823813" cy="2624364"/>
          </a:xfrm>
          <a:prstGeom prst="rect">
            <a:avLst/>
          </a:prstGeom>
          <a:ln>
            <a:noFill/>
          </a:ln>
          <a:effectLst>
            <a:softEdge rad="112500"/>
          </a:effectLst>
        </p:spPr>
      </p:pic>
      <p:pic>
        <p:nvPicPr>
          <p:cNvPr id="22" name="Picture 21" descr="image023.jpg"/>
          <p:cNvPicPr>
            <a:picLocks noChangeAspect="1"/>
          </p:cNvPicPr>
          <p:nvPr/>
        </p:nvPicPr>
        <p:blipFill>
          <a:blip r:embed="rId6"/>
          <a:stretch>
            <a:fillRect/>
          </a:stretch>
        </p:blipFill>
        <p:spPr>
          <a:xfrm>
            <a:off x="2786969" y="4372107"/>
            <a:ext cx="2678865" cy="1781950"/>
          </a:xfrm>
          <a:prstGeom prst="rect">
            <a:avLst/>
          </a:prstGeom>
          <a:ln>
            <a:noFill/>
          </a:ln>
          <a:effectLst>
            <a:outerShdw blurRad="190500" algn="tl" rotWithShape="0">
              <a:srgbClr val="000000">
                <a:alpha val="70000"/>
              </a:srgbClr>
            </a:outerShdw>
          </a:effectLst>
        </p:spPr>
      </p:pic>
      <p:pic>
        <p:nvPicPr>
          <p:cNvPr id="24" name="Picture 23" descr="image080.jpg"/>
          <p:cNvPicPr>
            <a:picLocks noChangeAspect="1"/>
          </p:cNvPicPr>
          <p:nvPr/>
        </p:nvPicPr>
        <p:blipFill>
          <a:blip r:embed="rId7"/>
          <a:stretch>
            <a:fillRect/>
          </a:stretch>
        </p:blipFill>
        <p:spPr>
          <a:xfrm>
            <a:off x="6851293" y="3381829"/>
            <a:ext cx="1813736" cy="2743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5AD90398-C60C-4E89-AE54-FB617186C561}" type="slidenum">
              <a:rPr lang="en-US"/>
              <a:pPr/>
              <a:t>4</a:t>
            </a:fld>
            <a:endParaRPr lang="en-US"/>
          </a:p>
        </p:txBody>
      </p:sp>
      <p:grpSp>
        <p:nvGrpSpPr>
          <p:cNvPr id="58370" name="Group 2"/>
          <p:cNvGrpSpPr>
            <a:grpSpLocks/>
          </p:cNvGrpSpPr>
          <p:nvPr/>
        </p:nvGrpSpPr>
        <p:grpSpPr bwMode="auto">
          <a:xfrm>
            <a:off x="0" y="0"/>
            <a:ext cx="9144000" cy="1639888"/>
            <a:chOff x="0" y="0"/>
            <a:chExt cx="5760" cy="1033"/>
          </a:xfrm>
        </p:grpSpPr>
        <p:pic>
          <p:nvPicPr>
            <p:cNvPr id="58371" name="Picture 3"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58372" name="Text Box 4"/>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58373" name="Text Box 5"/>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58375" name="Rectangle 7"/>
          <p:cNvSpPr>
            <a:spLocks noGrp="1" noChangeArrowheads="1"/>
          </p:cNvSpPr>
          <p:nvPr>
            <p:ph type="body" idx="1"/>
          </p:nvPr>
        </p:nvSpPr>
        <p:spPr>
          <a:xfrm>
            <a:off x="457200" y="2362200"/>
            <a:ext cx="8229600" cy="4525963"/>
          </a:xfrm>
        </p:spPr>
        <p:txBody>
          <a:bodyPr/>
          <a:lstStyle/>
          <a:p>
            <a:r>
              <a:rPr lang="en-US" sz="1800" dirty="0" smtClean="0"/>
              <a:t>What should be our go to market strategy?</a:t>
            </a:r>
          </a:p>
          <a:p>
            <a:endParaRPr lang="en-US" sz="1800" dirty="0" smtClean="0"/>
          </a:p>
          <a:p>
            <a:endParaRPr lang="en-US" sz="1800" dirty="0" smtClean="0"/>
          </a:p>
          <a:p>
            <a:r>
              <a:rPr lang="en-US" sz="1800" dirty="0" smtClean="0"/>
              <a:t>What is the most effective marketing collateral to reach potential clients?</a:t>
            </a:r>
          </a:p>
          <a:p>
            <a:endParaRPr lang="en-US" sz="1800" dirty="0" smtClean="0"/>
          </a:p>
          <a:p>
            <a:pPr>
              <a:buNone/>
            </a:pPr>
            <a:endParaRPr lang="en-US" sz="1800" dirty="0" smtClean="0"/>
          </a:p>
          <a:p>
            <a:r>
              <a:rPr lang="en-US" sz="1800" dirty="0" smtClean="0"/>
              <a:t>How do we build credibility as a start-up?</a:t>
            </a:r>
          </a:p>
          <a:p>
            <a:endParaRPr lang="en-US" sz="1800" dirty="0" smtClean="0"/>
          </a:p>
          <a:p>
            <a:pPr>
              <a:buNone/>
            </a:pPr>
            <a:endParaRPr lang="en-US" sz="1800" dirty="0" smtClean="0"/>
          </a:p>
          <a:p>
            <a:endParaRPr lang="en-US" sz="1800" dirty="0" smtClean="0"/>
          </a:p>
          <a:p>
            <a:pPr>
              <a:buFontTx/>
              <a:buNone/>
            </a:pPr>
            <a:endParaRPr lang="en-US" sz="1800" dirty="0" smtClean="0"/>
          </a:p>
          <a:p>
            <a:endParaRPr lang="en-US" sz="1800" dirty="0" smtClean="0"/>
          </a:p>
          <a:p>
            <a:endParaRPr lang="en-US" sz="1800" dirty="0" smtClean="0"/>
          </a:p>
          <a:p>
            <a:pPr>
              <a:buNone/>
            </a:pPr>
            <a:endParaRPr lang="en-US" sz="1800" dirty="0"/>
          </a:p>
          <a:p>
            <a:endParaRPr lang="en-US" sz="1800" dirty="0"/>
          </a:p>
          <a:p>
            <a:pPr>
              <a:buFontTx/>
              <a:buNone/>
            </a:pPr>
            <a:endParaRPr lang="en-US" sz="1800" dirty="0"/>
          </a:p>
          <a:p>
            <a:endParaRPr lang="en-US" dirty="0"/>
          </a:p>
        </p:txBody>
      </p:sp>
      <p:sp>
        <p:nvSpPr>
          <p:cNvPr id="58377" name="Rectangle 9"/>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58374" name="Rectangle 6"/>
          <p:cNvSpPr>
            <a:spLocks noGrp="1" noChangeArrowheads="1"/>
          </p:cNvSpPr>
          <p:nvPr>
            <p:ph type="title"/>
          </p:nvPr>
        </p:nvSpPr>
        <p:spPr>
          <a:xfrm>
            <a:off x="457200" y="990600"/>
            <a:ext cx="8229600" cy="1143000"/>
          </a:xfrm>
        </p:spPr>
        <p:txBody>
          <a:bodyPr/>
          <a:lstStyle/>
          <a:p>
            <a:r>
              <a:rPr lang="en-US" dirty="0"/>
              <a:t>Questions</a:t>
            </a:r>
          </a:p>
        </p:txBody>
      </p:sp>
      <p:sp>
        <p:nvSpPr>
          <p:cNvPr id="11" name="Text Box 6"/>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dirty="0" smtClean="0"/>
              <a:t>CONNECT </a:t>
            </a:r>
            <a:r>
              <a:rPr lang="en-US" sz="1000" dirty="0"/>
              <a:t>Springboard</a:t>
            </a:r>
          </a:p>
          <a:p>
            <a:pPr algn="ctr"/>
            <a:r>
              <a:rPr lang="en-US" sz="1000" dirty="0"/>
              <a:t>Proprietary &amp; Confidential</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1457998E-3FB5-413F-AE21-87B84EC0AF60}" type="slidenum">
              <a:rPr lang="en-US"/>
              <a:pPr/>
              <a:t>5</a:t>
            </a:fld>
            <a:endParaRPr lang="en-US"/>
          </a:p>
        </p:txBody>
      </p:sp>
      <p:grpSp>
        <p:nvGrpSpPr>
          <p:cNvPr id="3086" name="Group 14"/>
          <p:cNvGrpSpPr>
            <a:grpSpLocks/>
          </p:cNvGrpSpPr>
          <p:nvPr/>
        </p:nvGrpSpPr>
        <p:grpSpPr bwMode="auto">
          <a:xfrm>
            <a:off x="0" y="0"/>
            <a:ext cx="9144000" cy="1639888"/>
            <a:chOff x="0" y="0"/>
            <a:chExt cx="5760" cy="1033"/>
          </a:xfrm>
        </p:grpSpPr>
        <p:pic>
          <p:nvPicPr>
            <p:cNvPr id="3087" name="Picture 15"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3088" name="Text Box 16"/>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3089" name="Text Box 17"/>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3075" name="Rectangle 3"/>
          <p:cNvSpPr>
            <a:spLocks noGrp="1" noChangeArrowheads="1"/>
          </p:cNvSpPr>
          <p:nvPr>
            <p:ph type="body" idx="1"/>
          </p:nvPr>
        </p:nvSpPr>
        <p:spPr>
          <a:xfrm>
            <a:off x="457200" y="2362200"/>
            <a:ext cx="8229600" cy="3657600"/>
          </a:xfrm>
        </p:spPr>
        <p:txBody>
          <a:bodyPr/>
          <a:lstStyle/>
          <a:p>
            <a:pPr marL="609600" indent="-609600">
              <a:lnSpc>
                <a:spcPct val="80000"/>
              </a:lnSpc>
            </a:pPr>
            <a:endParaRPr lang="en-US" dirty="0"/>
          </a:p>
          <a:p>
            <a:pPr marL="609600" indent="-609600">
              <a:lnSpc>
                <a:spcPct val="80000"/>
              </a:lnSpc>
            </a:pPr>
            <a:r>
              <a:rPr lang="en-US" sz="2000" dirty="0" smtClean="0"/>
              <a:t>Credit card industry $145.3 billion</a:t>
            </a:r>
          </a:p>
          <a:p>
            <a:pPr marL="609600" indent="-609600">
              <a:lnSpc>
                <a:spcPct val="80000"/>
              </a:lnSpc>
            </a:pPr>
            <a:r>
              <a:rPr lang="en-US" sz="2000" dirty="0" smtClean="0"/>
              <a:t>Aqua’s segment: </a:t>
            </a:r>
            <a:r>
              <a:rPr lang="en-US" sz="2000" dirty="0"/>
              <a:t>event marketing channel- $1.45 </a:t>
            </a:r>
            <a:r>
              <a:rPr lang="en-US" sz="2000" dirty="0" smtClean="0"/>
              <a:t>billion</a:t>
            </a:r>
            <a:endParaRPr lang="en-US" sz="2000" dirty="0"/>
          </a:p>
          <a:p>
            <a:pPr marL="609600" indent="-609600">
              <a:lnSpc>
                <a:spcPct val="80000"/>
              </a:lnSpc>
            </a:pPr>
            <a:r>
              <a:rPr lang="en-US" sz="2000" dirty="0"/>
              <a:t>Event channel </a:t>
            </a:r>
            <a:r>
              <a:rPr lang="en-US" sz="2000" dirty="0" smtClean="0"/>
              <a:t>in high-growth phase</a:t>
            </a:r>
            <a:endParaRPr lang="en-US" sz="2000" dirty="0"/>
          </a:p>
          <a:p>
            <a:pPr marL="609600" indent="-609600">
              <a:lnSpc>
                <a:spcPct val="80000"/>
              </a:lnSpc>
            </a:pPr>
            <a:r>
              <a:rPr lang="en-US" sz="2000" dirty="0"/>
              <a:t>College segment is never saturated with high profit potential</a:t>
            </a:r>
          </a:p>
          <a:p>
            <a:pPr marL="609600" indent="-609600">
              <a:lnSpc>
                <a:spcPct val="80000"/>
              </a:lnSpc>
            </a:pPr>
            <a:r>
              <a:rPr lang="en-US" sz="2000" dirty="0" smtClean="0"/>
              <a:t>Aqua’s market controlled primarily by top 5 issuers</a:t>
            </a:r>
            <a:endParaRPr lang="en-US" sz="2000" dirty="0"/>
          </a:p>
          <a:p>
            <a:pPr marL="609600" indent="-609600">
              <a:lnSpc>
                <a:spcPct val="80000"/>
              </a:lnSpc>
            </a:pPr>
            <a:r>
              <a:rPr lang="en-US" sz="2000" dirty="0" smtClean="0"/>
              <a:t>1 issuer would provide 17% market access</a:t>
            </a:r>
            <a:endParaRPr lang="en-US" sz="2000" dirty="0"/>
          </a:p>
          <a:p>
            <a:pPr marL="609600" indent="-609600">
              <a:lnSpc>
                <a:spcPct val="80000"/>
              </a:lnSpc>
              <a:buFontTx/>
              <a:buNone/>
            </a:pPr>
            <a:endParaRPr lang="en-US" sz="2000" dirty="0"/>
          </a:p>
          <a:p>
            <a:pPr marL="990600" lvl="1" indent="-533400">
              <a:lnSpc>
                <a:spcPct val="80000"/>
              </a:lnSpc>
            </a:pPr>
            <a:endParaRPr lang="en-US" sz="3200" dirty="0"/>
          </a:p>
          <a:p>
            <a:pPr marL="990600" lvl="1" indent="-533400">
              <a:lnSpc>
                <a:spcPct val="80000"/>
              </a:lnSpc>
            </a:pPr>
            <a:r>
              <a:rPr lang="en-US" sz="900" dirty="0"/>
              <a:t>1-2% of issuers cards are produced from the event channel, Credit Card Management magazine</a:t>
            </a:r>
          </a:p>
          <a:p>
            <a:pPr marL="990600" lvl="1" indent="-533400">
              <a:lnSpc>
                <a:spcPct val="80000"/>
              </a:lnSpc>
              <a:buFontTx/>
              <a:buNone/>
            </a:pPr>
            <a:endParaRPr lang="en-US" sz="4400" dirty="0"/>
          </a:p>
        </p:txBody>
      </p:sp>
      <p:pic>
        <p:nvPicPr>
          <p:cNvPr id="3078" name="Picture 6" descr="CitiLifeCycle copy"/>
          <p:cNvPicPr>
            <a:picLocks noChangeAspect="1" noChangeArrowheads="1"/>
          </p:cNvPicPr>
          <p:nvPr/>
        </p:nvPicPr>
        <p:blipFill>
          <a:blip r:embed="rId4"/>
          <a:srcRect/>
          <a:stretch>
            <a:fillRect/>
          </a:stretch>
        </p:blipFill>
        <p:spPr bwMode="auto">
          <a:xfrm>
            <a:off x="4800600" y="7239000"/>
            <a:ext cx="4495800" cy="2579688"/>
          </a:xfrm>
          <a:prstGeom prst="rect">
            <a:avLst/>
          </a:prstGeom>
          <a:noFill/>
        </p:spPr>
      </p:pic>
      <p:sp>
        <p:nvSpPr>
          <p:cNvPr id="3079" name="Text Box 7"/>
          <p:cNvSpPr txBox="1">
            <a:spLocks noChangeArrowheads="1"/>
          </p:cNvSpPr>
          <p:nvPr/>
        </p:nvSpPr>
        <p:spPr bwMode="auto">
          <a:xfrm>
            <a:off x="4648200" y="9296400"/>
            <a:ext cx="3049588" cy="671513"/>
          </a:xfrm>
          <a:prstGeom prst="rect">
            <a:avLst/>
          </a:prstGeom>
          <a:noFill/>
          <a:ln w="9525">
            <a:noFill/>
            <a:miter lim="800000"/>
            <a:headEnd/>
            <a:tailEnd/>
          </a:ln>
          <a:effectLst/>
        </p:spPr>
        <p:txBody>
          <a:bodyPr wrap="none">
            <a:spAutoFit/>
          </a:bodyPr>
          <a:lstStyle/>
          <a:p>
            <a:r>
              <a:rPr lang="en-US" sz="1000"/>
              <a:t>*Adapted from “Citi Acquisition of Sears’ Credit and</a:t>
            </a:r>
          </a:p>
          <a:p>
            <a:r>
              <a:rPr lang="en-US" sz="1000"/>
              <a:t>Financial Services Business” summary.</a:t>
            </a:r>
          </a:p>
          <a:p>
            <a:endParaRPr lang="en-US" sz="1800"/>
          </a:p>
        </p:txBody>
      </p:sp>
      <p:sp>
        <p:nvSpPr>
          <p:cNvPr id="3090" name="Text Box 18"/>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a:t>CONNECT Springboard</a:t>
            </a:r>
          </a:p>
          <a:p>
            <a:pPr algn="ctr"/>
            <a:r>
              <a:rPr lang="en-US" sz="1000"/>
              <a:t>Proprietary &amp; Confidential</a:t>
            </a:r>
          </a:p>
        </p:txBody>
      </p:sp>
      <p:sp>
        <p:nvSpPr>
          <p:cNvPr id="3091" name="Rectangle 19"/>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3074" name="Rectangle 2"/>
          <p:cNvSpPr>
            <a:spLocks noGrp="1" noChangeArrowheads="1"/>
          </p:cNvSpPr>
          <p:nvPr>
            <p:ph type="title"/>
          </p:nvPr>
        </p:nvSpPr>
        <p:spPr>
          <a:xfrm>
            <a:off x="457200" y="1295400"/>
            <a:ext cx="8229600" cy="1143000"/>
          </a:xfrm>
        </p:spPr>
        <p:txBody>
          <a:bodyPr/>
          <a:lstStyle/>
          <a:p>
            <a:r>
              <a:rPr lang="en-US" sz="4000"/>
              <a:t>Market: Credit Card Event Marketing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CBE2917C-23C7-44D9-9E66-F11CECB9A421}" type="slidenum">
              <a:rPr lang="en-US"/>
              <a:pPr/>
              <a:t>6</a:t>
            </a:fld>
            <a:endParaRPr lang="en-US"/>
          </a:p>
        </p:txBody>
      </p:sp>
      <p:grpSp>
        <p:nvGrpSpPr>
          <p:cNvPr id="4111" name="Group 15"/>
          <p:cNvGrpSpPr>
            <a:grpSpLocks/>
          </p:cNvGrpSpPr>
          <p:nvPr/>
        </p:nvGrpSpPr>
        <p:grpSpPr bwMode="auto">
          <a:xfrm>
            <a:off x="0" y="0"/>
            <a:ext cx="9144000" cy="1639888"/>
            <a:chOff x="0" y="0"/>
            <a:chExt cx="5760" cy="1033"/>
          </a:xfrm>
        </p:grpSpPr>
        <p:pic>
          <p:nvPicPr>
            <p:cNvPr id="4112" name="Picture 16" descr="banner4"/>
            <p:cNvPicPr>
              <a:picLocks noChangeAspect="1" noChangeArrowheads="1"/>
            </p:cNvPicPr>
            <p:nvPr/>
          </p:nvPicPr>
          <p:blipFill>
            <a:blip r:embed="rId3" cstate="print"/>
            <a:srcRect/>
            <a:stretch>
              <a:fillRect/>
            </a:stretch>
          </p:blipFill>
          <p:spPr bwMode="auto">
            <a:xfrm>
              <a:off x="0" y="0"/>
              <a:ext cx="5760" cy="1033"/>
            </a:xfrm>
            <a:prstGeom prst="rect">
              <a:avLst/>
            </a:prstGeom>
            <a:noFill/>
          </p:spPr>
        </p:pic>
        <p:sp>
          <p:nvSpPr>
            <p:cNvPr id="4113" name="Text Box 17"/>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4114" name="Text Box 18"/>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4099" name="Rectangle 3"/>
          <p:cNvSpPr>
            <a:spLocks noGrp="1" noChangeArrowheads="1"/>
          </p:cNvSpPr>
          <p:nvPr>
            <p:ph type="body" idx="1"/>
          </p:nvPr>
        </p:nvSpPr>
        <p:spPr>
          <a:xfrm>
            <a:off x="457200" y="2362200"/>
            <a:ext cx="8229600" cy="4525963"/>
          </a:xfrm>
        </p:spPr>
        <p:txBody>
          <a:bodyPr/>
          <a:lstStyle/>
          <a:p>
            <a:pPr marL="381000" indent="-381000">
              <a:buFontTx/>
              <a:buNone/>
            </a:pPr>
            <a:endParaRPr lang="en-US" altLang="ko-KR" sz="2000" u="sng" dirty="0" smtClean="0">
              <a:ea typeface="굴림" charset="-127"/>
            </a:endParaRPr>
          </a:p>
          <a:p>
            <a:pPr marL="381000" indent="-381000"/>
            <a:r>
              <a:rPr lang="en-US" sz="2000" dirty="0" smtClean="0"/>
              <a:t>Pain: ID theft, </a:t>
            </a:r>
            <a:r>
              <a:rPr lang="en-US" sz="2000" dirty="0"/>
              <a:t>a</a:t>
            </a:r>
            <a:r>
              <a:rPr lang="en-US" sz="2000" dirty="0" smtClean="0"/>
              <a:t>pplication fraud, &amp; high costs of paper</a:t>
            </a:r>
            <a:endParaRPr lang="en-US" altLang="ko-KR" sz="1800" dirty="0" smtClean="0">
              <a:ea typeface="굴림" charset="-127"/>
            </a:endParaRPr>
          </a:p>
          <a:p>
            <a:pPr marL="381000" indent="-381000">
              <a:buFontTx/>
              <a:buNone/>
            </a:pPr>
            <a:r>
              <a:rPr lang="en-US" altLang="ko-KR" sz="1800" dirty="0">
                <a:ea typeface="굴림" charset="-127"/>
              </a:rPr>
              <a:t>	-	“Soft ID theft” committed by marketing reps</a:t>
            </a:r>
          </a:p>
          <a:p>
            <a:pPr marL="381000" indent="-381000">
              <a:buFontTx/>
              <a:buNone/>
            </a:pPr>
            <a:r>
              <a:rPr lang="en-US" altLang="ko-KR" sz="1800" dirty="0">
                <a:ea typeface="굴림" charset="-127"/>
              </a:rPr>
              <a:t>	-	Application fraud committed by applicants and reps</a:t>
            </a:r>
          </a:p>
          <a:p>
            <a:pPr marL="381000" indent="-381000"/>
            <a:r>
              <a:rPr lang="en-US" altLang="ko-KR" sz="2000" dirty="0">
                <a:ea typeface="굴림" charset="-127"/>
              </a:rPr>
              <a:t>Identity theft, fraud, and inefficiency </a:t>
            </a:r>
            <a:r>
              <a:rPr lang="en-US" altLang="ko-KR" sz="2000" dirty="0" smtClean="0">
                <a:ea typeface="굴림" charset="-127"/>
              </a:rPr>
              <a:t>in </a:t>
            </a:r>
            <a:r>
              <a:rPr lang="en-US" altLang="ko-KR" sz="2000" dirty="0">
                <a:ea typeface="굴림" charset="-127"/>
              </a:rPr>
              <a:t>the event channel cost issuers &gt;$50 million </a:t>
            </a:r>
            <a:r>
              <a:rPr lang="en-US" altLang="ko-KR" sz="2000" dirty="0" smtClean="0">
                <a:ea typeface="굴림" charset="-127"/>
              </a:rPr>
              <a:t>annually </a:t>
            </a:r>
            <a:endParaRPr lang="en-US" altLang="ko-KR" sz="1800" dirty="0">
              <a:ea typeface="굴림" charset="-127"/>
            </a:endParaRPr>
          </a:p>
          <a:p>
            <a:pPr marL="381000" indent="-381000"/>
            <a:r>
              <a:rPr lang="en-US" sz="2000" dirty="0"/>
              <a:t>Paper application use is root cause</a:t>
            </a:r>
            <a:endParaRPr lang="en-US" altLang="ko-KR" sz="2000" dirty="0">
              <a:ea typeface="굴림" charset="-127"/>
            </a:endParaRPr>
          </a:p>
          <a:p>
            <a:pPr marL="381000" indent="-381000">
              <a:buFontTx/>
              <a:buNone/>
            </a:pPr>
            <a:endParaRPr lang="en-US" altLang="ko-KR" sz="2000" u="sng" dirty="0">
              <a:ea typeface="굴림" charset="-127"/>
            </a:endParaRPr>
          </a:p>
          <a:p>
            <a:pPr marL="800100" lvl="1" indent="-342900">
              <a:buFontTx/>
              <a:buNone/>
            </a:pPr>
            <a:endParaRPr lang="en-US" altLang="ko-KR" sz="1800" dirty="0">
              <a:ea typeface="굴림" charset="-127"/>
            </a:endParaRPr>
          </a:p>
          <a:p>
            <a:pPr marL="800100" lvl="1" indent="-342900">
              <a:buFontTx/>
              <a:buChar char="-"/>
            </a:pPr>
            <a:endParaRPr lang="en-US" altLang="ko-KR" sz="1800" dirty="0">
              <a:ea typeface="굴림" charset="-127"/>
            </a:endParaRPr>
          </a:p>
          <a:p>
            <a:pPr marL="800100" lvl="1" indent="-342900">
              <a:buFontTx/>
              <a:buChar char="-"/>
            </a:pPr>
            <a:endParaRPr lang="en-US" altLang="ko-KR" sz="2000" dirty="0">
              <a:ea typeface="굴림" charset="-127"/>
            </a:endParaRPr>
          </a:p>
          <a:p>
            <a:pPr marL="381000" indent="-381000"/>
            <a:endParaRPr lang="en-US" dirty="0">
              <a:ea typeface="굴림" charset="-127"/>
            </a:endParaRPr>
          </a:p>
          <a:p>
            <a:pPr marL="381000" indent="-381000"/>
            <a:endParaRPr lang="en-US" sz="4400" dirty="0"/>
          </a:p>
        </p:txBody>
      </p:sp>
      <p:sp>
        <p:nvSpPr>
          <p:cNvPr id="4115" name="Text Box 19"/>
          <p:cNvSpPr txBox="1">
            <a:spLocks noChangeArrowheads="1"/>
          </p:cNvSpPr>
          <p:nvPr/>
        </p:nvSpPr>
        <p:spPr bwMode="auto">
          <a:xfrm>
            <a:off x="3544888" y="6351588"/>
            <a:ext cx="1624012" cy="396875"/>
          </a:xfrm>
          <a:prstGeom prst="rect">
            <a:avLst/>
          </a:prstGeom>
          <a:noFill/>
          <a:ln w="9525">
            <a:noFill/>
            <a:miter lim="800000"/>
            <a:headEnd/>
            <a:tailEnd/>
          </a:ln>
          <a:effectLst/>
        </p:spPr>
        <p:txBody>
          <a:bodyPr wrap="none">
            <a:spAutoFit/>
          </a:bodyPr>
          <a:lstStyle/>
          <a:p>
            <a:pPr algn="ctr"/>
            <a:r>
              <a:rPr lang="en-US" sz="1000"/>
              <a:t>CONNECT Springboard</a:t>
            </a:r>
          </a:p>
          <a:p>
            <a:pPr algn="ctr"/>
            <a:r>
              <a:rPr lang="en-US" sz="1000"/>
              <a:t>Proprietary &amp; Confidential</a:t>
            </a:r>
          </a:p>
        </p:txBody>
      </p:sp>
      <p:sp>
        <p:nvSpPr>
          <p:cNvPr id="4116" name="Rectangle 20"/>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4098" name="Rectangle 2"/>
          <p:cNvSpPr>
            <a:spLocks noGrp="1" noChangeArrowheads="1"/>
          </p:cNvSpPr>
          <p:nvPr>
            <p:ph type="title"/>
          </p:nvPr>
        </p:nvSpPr>
        <p:spPr>
          <a:xfrm>
            <a:off x="457200" y="990600"/>
            <a:ext cx="8229600" cy="1143000"/>
          </a:xfrm>
        </p:spPr>
        <p:txBody>
          <a:bodyPr/>
          <a:lstStyle/>
          <a:p>
            <a:r>
              <a:rPr lang="en-US"/>
              <a:t>Market Pain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ine 36"/>
          <p:cNvSpPr>
            <a:spLocks noChangeShapeType="1"/>
          </p:cNvSpPr>
          <p:nvPr/>
        </p:nvSpPr>
        <p:spPr bwMode="auto">
          <a:xfrm flipV="1">
            <a:off x="2858294" y="2847583"/>
            <a:ext cx="3427412" cy="0"/>
          </a:xfrm>
          <a:prstGeom prst="line">
            <a:avLst/>
          </a:prstGeom>
          <a:noFill/>
          <a:ln w="44450">
            <a:solidFill>
              <a:schemeClr val="bg1">
                <a:lumMod val="50000"/>
              </a:schemeClr>
            </a:solidFill>
            <a:round/>
            <a:headEnd type="none" w="lg" len="lg"/>
            <a:tailEnd type="stealth" w="lg" len="lg"/>
          </a:ln>
          <a:effectLst/>
        </p:spPr>
        <p:txBody>
          <a:bodyPr wrap="none" anchor="ctr"/>
          <a:lstStyle/>
          <a:p>
            <a:endParaRPr lang="en-US"/>
          </a:p>
        </p:txBody>
      </p:sp>
      <p:cxnSp>
        <p:nvCxnSpPr>
          <p:cNvPr id="105" name="Straight Arrow Connector 104"/>
          <p:cNvCxnSpPr/>
          <p:nvPr/>
        </p:nvCxnSpPr>
        <p:spPr>
          <a:xfrm>
            <a:off x="2590800" y="2514600"/>
            <a:ext cx="3672214" cy="3132"/>
          </a:xfrm>
          <a:prstGeom prst="straightConnector1">
            <a:avLst/>
          </a:prstGeom>
          <a:ln w="47625">
            <a:solidFill>
              <a:schemeClr val="tx1">
                <a:lumMod val="85000"/>
                <a:lumOff val="15000"/>
                <a:alpha val="91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81000" y="2057400"/>
            <a:ext cx="4495800" cy="4419600"/>
          </a:xfrm>
          <a:prstGeom prst="rect">
            <a:avLst/>
          </a:prstGeom>
          <a:solidFill>
            <a:schemeClr val="bg2">
              <a:lumMod val="40000"/>
              <a:lumOff val="60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p:cNvSpPr/>
          <p:nvPr/>
        </p:nvSpPr>
        <p:spPr>
          <a:xfrm rot="16200000">
            <a:off x="1955625" y="2880408"/>
            <a:ext cx="1828800" cy="1752600"/>
          </a:xfrm>
          <a:prstGeom prst="arc">
            <a:avLst/>
          </a:prstGeom>
          <a:ln w="47625"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8" name="Picture 67" descr="clipboard_copy.png"/>
          <p:cNvPicPr>
            <a:picLocks noChangeAspect="1"/>
          </p:cNvPicPr>
          <p:nvPr/>
        </p:nvPicPr>
        <p:blipFill>
          <a:blip r:embed="rId3">
            <a:clrChange>
              <a:clrFrom>
                <a:srgbClr val="E7ECF1"/>
              </a:clrFrom>
              <a:clrTo>
                <a:srgbClr val="E7ECF1">
                  <a:alpha val="0"/>
                </a:srgbClr>
              </a:clrTo>
            </a:clrChange>
          </a:blip>
          <a:stretch>
            <a:fillRect/>
          </a:stretch>
        </p:blipFill>
        <p:spPr>
          <a:xfrm>
            <a:off x="3352800" y="5123145"/>
            <a:ext cx="1058607" cy="1121572"/>
          </a:xfrm>
          <a:prstGeom prst="rect">
            <a:avLst/>
          </a:prstGeom>
        </p:spPr>
      </p:pic>
      <p:sp>
        <p:nvSpPr>
          <p:cNvPr id="21" name="Slide Number Placeholder 5"/>
          <p:cNvSpPr>
            <a:spLocks noGrp="1"/>
          </p:cNvSpPr>
          <p:nvPr>
            <p:ph type="sldNum" sz="quarter" idx="12"/>
          </p:nvPr>
        </p:nvSpPr>
        <p:spPr/>
        <p:txBody>
          <a:bodyPr/>
          <a:lstStyle/>
          <a:p>
            <a:fld id="{393704F0-C61C-4F79-A7CC-D3B04E07A451}" type="slidenum">
              <a:rPr lang="en-US"/>
              <a:pPr/>
              <a:t>7</a:t>
            </a:fld>
            <a:endParaRPr lang="en-US"/>
          </a:p>
        </p:txBody>
      </p:sp>
      <p:grpSp>
        <p:nvGrpSpPr>
          <p:cNvPr id="5133" name="Group 13"/>
          <p:cNvGrpSpPr>
            <a:grpSpLocks/>
          </p:cNvGrpSpPr>
          <p:nvPr/>
        </p:nvGrpSpPr>
        <p:grpSpPr bwMode="auto">
          <a:xfrm>
            <a:off x="0" y="0"/>
            <a:ext cx="9144000" cy="1639888"/>
            <a:chOff x="0" y="0"/>
            <a:chExt cx="5760" cy="1033"/>
          </a:xfrm>
        </p:grpSpPr>
        <p:pic>
          <p:nvPicPr>
            <p:cNvPr id="5134" name="Picture 14" descr="banner4"/>
            <p:cNvPicPr>
              <a:picLocks noChangeAspect="1" noChangeArrowheads="1"/>
            </p:cNvPicPr>
            <p:nvPr/>
          </p:nvPicPr>
          <p:blipFill>
            <a:blip r:embed="rId4" cstate="print"/>
            <a:srcRect/>
            <a:stretch>
              <a:fillRect/>
            </a:stretch>
          </p:blipFill>
          <p:spPr bwMode="auto">
            <a:xfrm>
              <a:off x="0" y="0"/>
              <a:ext cx="5760" cy="1033"/>
            </a:xfrm>
            <a:prstGeom prst="rect">
              <a:avLst/>
            </a:prstGeom>
            <a:noFill/>
          </p:spPr>
        </p:pic>
        <p:sp>
          <p:nvSpPr>
            <p:cNvPr id="5135" name="Text Box 15"/>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dirty="0">
                  <a:solidFill>
                    <a:srgbClr val="123C80"/>
                  </a:solidFill>
                  <a:latin typeface="OCR A Extended" pitchFamily="50" charset="0"/>
                </a:rPr>
                <a:t>8093 6744 1072 9572</a:t>
              </a:r>
              <a:endParaRPr lang="en-US" dirty="0">
                <a:solidFill>
                  <a:srgbClr val="123C80"/>
                </a:solidFill>
                <a:latin typeface="Tahoma" pitchFamily="34" charset="0"/>
              </a:endParaRPr>
            </a:p>
          </p:txBody>
        </p:sp>
        <p:sp>
          <p:nvSpPr>
            <p:cNvPr id="5136" name="Text Box 16"/>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sp>
        <p:nvSpPr>
          <p:cNvPr id="5138" name="Rectangle 18"/>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5122" name="Rectangle 2"/>
          <p:cNvSpPr>
            <a:spLocks noGrp="1" noChangeArrowheads="1"/>
          </p:cNvSpPr>
          <p:nvPr>
            <p:ph type="title"/>
          </p:nvPr>
        </p:nvSpPr>
        <p:spPr>
          <a:xfrm>
            <a:off x="457200" y="990600"/>
            <a:ext cx="8229600" cy="1143000"/>
          </a:xfrm>
        </p:spPr>
        <p:txBody>
          <a:bodyPr/>
          <a:lstStyle/>
          <a:p>
            <a:r>
              <a:rPr lang="en-US" dirty="0"/>
              <a:t>Current Approach</a:t>
            </a:r>
          </a:p>
        </p:txBody>
      </p:sp>
      <p:sp>
        <p:nvSpPr>
          <p:cNvPr id="24" name="Slide Number Placeholder 5"/>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D0B321-3766-4D03-B7DA-38E8F0BD3EE9}"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smtClean="0">
              <a:ln>
                <a:noFill/>
              </a:ln>
              <a:solidFill>
                <a:schemeClr val="tx1"/>
              </a:solidFill>
              <a:effectLst/>
              <a:uLnTx/>
              <a:uFillTx/>
              <a:latin typeface="Arial" charset="0"/>
              <a:ea typeface="+mn-ea"/>
              <a:cs typeface="+mn-cs"/>
            </a:endParaRPr>
          </a:p>
        </p:txBody>
      </p:sp>
      <p:sp>
        <p:nvSpPr>
          <p:cNvPr id="26" name="Rectangle 100"/>
          <p:cNvSpPr>
            <a:spLocks noChangeArrowheads="1"/>
          </p:cNvSpPr>
          <p:nvPr/>
        </p:nvSpPr>
        <p:spPr bwMode="auto">
          <a:xfrm>
            <a:off x="990600" y="2362198"/>
            <a:ext cx="1600200" cy="762002"/>
          </a:xfrm>
          <a:prstGeom prst="rect">
            <a:avLst/>
          </a:prstGeom>
          <a:solidFill>
            <a:schemeClr val="bg1"/>
          </a:solidFill>
          <a:ln w="25400" algn="ctr">
            <a:solidFill>
              <a:schemeClr val="bg2"/>
            </a:solidFill>
            <a:miter lim="800000"/>
            <a:headEnd/>
            <a:tailEnd/>
          </a:ln>
          <a:effectLst>
            <a:outerShdw dist="71842" dir="2700000" algn="ctr" rotWithShape="0">
              <a:schemeClr val="bg2"/>
            </a:outerShdw>
          </a:effectLst>
        </p:spPr>
        <p:txBody>
          <a:bodyPr wrap="square" anchor="ctr">
            <a:noAutofit/>
          </a:bodyPr>
          <a:lstStyle/>
          <a:p>
            <a:endParaRPr lang="en-US"/>
          </a:p>
        </p:txBody>
      </p:sp>
      <p:sp>
        <p:nvSpPr>
          <p:cNvPr id="27" name="Rectangle 75"/>
          <p:cNvSpPr>
            <a:spLocks noChangeArrowheads="1"/>
          </p:cNvSpPr>
          <p:nvPr/>
        </p:nvSpPr>
        <p:spPr bwMode="auto">
          <a:xfrm>
            <a:off x="990600" y="2362198"/>
            <a:ext cx="1600200" cy="762000"/>
          </a:xfrm>
          <a:prstGeom prst="rect">
            <a:avLst/>
          </a:prstGeom>
          <a:solidFill>
            <a:srgbClr val="B38D01">
              <a:alpha val="41000"/>
            </a:srgbClr>
          </a:solidFill>
          <a:ln w="25400" algn="ctr">
            <a:solidFill>
              <a:schemeClr val="tx1"/>
            </a:solidFill>
            <a:miter lim="800000"/>
            <a:headEnd/>
            <a:tailEnd/>
          </a:ln>
          <a:effectLst/>
        </p:spPr>
        <p:txBody>
          <a:bodyPr wrap="square" anchor="t" anchorCtr="0">
            <a:noAutofit/>
          </a:bodyPr>
          <a:lstStyle/>
          <a:p>
            <a:endParaRPr lang="en-US"/>
          </a:p>
        </p:txBody>
      </p:sp>
      <p:sp>
        <p:nvSpPr>
          <p:cNvPr id="28" name="AutoShape 106"/>
          <p:cNvSpPr>
            <a:spLocks noChangeArrowheads="1"/>
          </p:cNvSpPr>
          <p:nvPr/>
        </p:nvSpPr>
        <p:spPr bwMode="auto">
          <a:xfrm>
            <a:off x="6248400" y="2209800"/>
            <a:ext cx="1971675" cy="1144588"/>
          </a:xfrm>
          <a:prstGeom prst="roundRect">
            <a:avLst>
              <a:gd name="adj" fmla="val 16667"/>
            </a:avLst>
          </a:prstGeom>
          <a:solidFill>
            <a:schemeClr val="bg1"/>
          </a:solidFill>
          <a:ln w="25400" algn="ctr">
            <a:solidFill>
              <a:schemeClr val="bg2"/>
            </a:solidFill>
            <a:round/>
            <a:headEnd/>
            <a:tailEnd/>
          </a:ln>
          <a:effectLst>
            <a:outerShdw dist="71842" dir="2700000" algn="ctr" rotWithShape="0">
              <a:schemeClr val="bg2"/>
            </a:outerShdw>
          </a:effectLst>
        </p:spPr>
        <p:txBody>
          <a:bodyPr anchor="ctr">
            <a:spAutoFit/>
          </a:bodyPr>
          <a:lstStyle/>
          <a:p>
            <a:endParaRPr lang="en-US"/>
          </a:p>
        </p:txBody>
      </p:sp>
      <p:sp>
        <p:nvSpPr>
          <p:cNvPr id="31" name="Line 33"/>
          <p:cNvSpPr>
            <a:spLocks noChangeShapeType="1"/>
          </p:cNvSpPr>
          <p:nvPr/>
        </p:nvSpPr>
        <p:spPr bwMode="auto">
          <a:xfrm flipH="1" flipV="1">
            <a:off x="2209800" y="5638800"/>
            <a:ext cx="1219200" cy="0"/>
          </a:xfrm>
          <a:prstGeom prst="line">
            <a:avLst/>
          </a:prstGeom>
          <a:noFill/>
          <a:ln w="44450">
            <a:solidFill>
              <a:srgbClr val="333333"/>
            </a:solidFill>
            <a:round/>
            <a:headEnd type="stealth" w="lg" len="lg"/>
            <a:tailEnd type="stealth" w="lg" len="lg"/>
          </a:ln>
          <a:effectLst/>
        </p:spPr>
        <p:txBody>
          <a:bodyPr wrap="none" anchor="ctr"/>
          <a:lstStyle/>
          <a:p>
            <a:endParaRPr lang="en-US"/>
          </a:p>
        </p:txBody>
      </p:sp>
      <p:sp>
        <p:nvSpPr>
          <p:cNvPr id="34" name="Text Box 43"/>
          <p:cNvSpPr txBox="1">
            <a:spLocks noChangeArrowheads="1"/>
          </p:cNvSpPr>
          <p:nvPr/>
        </p:nvSpPr>
        <p:spPr bwMode="auto">
          <a:xfrm>
            <a:off x="2985370" y="4535466"/>
            <a:ext cx="1888659" cy="584775"/>
          </a:xfrm>
          <a:prstGeom prst="rect">
            <a:avLst/>
          </a:prstGeom>
          <a:noFill/>
          <a:ln w="9525" algn="ctr">
            <a:noFill/>
            <a:miter lim="800000"/>
            <a:headEnd/>
            <a:tailEnd/>
          </a:ln>
          <a:effectLst/>
        </p:spPr>
        <p:txBody>
          <a:bodyPr wrap="none">
            <a:spAutoFit/>
          </a:bodyPr>
          <a:lstStyle/>
          <a:p>
            <a:pPr algn="ctr"/>
            <a:r>
              <a:rPr lang="en-US" sz="1600" b="1" dirty="0" smtClean="0">
                <a:latin typeface="Tahoma" pitchFamily="34" charset="0"/>
              </a:rPr>
              <a:t>Paper Credit </a:t>
            </a:r>
          </a:p>
          <a:p>
            <a:pPr algn="ctr"/>
            <a:r>
              <a:rPr lang="en-US" sz="1600" b="1" dirty="0" smtClean="0">
                <a:latin typeface="Tahoma" pitchFamily="34" charset="0"/>
              </a:rPr>
              <a:t>Card Application</a:t>
            </a:r>
            <a:endParaRPr lang="en-US" sz="1600" b="1" dirty="0">
              <a:latin typeface="Tahoma" pitchFamily="34" charset="0"/>
            </a:endParaRPr>
          </a:p>
        </p:txBody>
      </p:sp>
      <p:sp>
        <p:nvSpPr>
          <p:cNvPr id="35" name="Text Box 45"/>
          <p:cNvSpPr txBox="1">
            <a:spLocks noChangeArrowheads="1"/>
          </p:cNvSpPr>
          <p:nvPr/>
        </p:nvSpPr>
        <p:spPr bwMode="auto">
          <a:xfrm>
            <a:off x="1141413" y="2414826"/>
            <a:ext cx="1234632" cy="861774"/>
          </a:xfrm>
          <a:prstGeom prst="rect">
            <a:avLst/>
          </a:prstGeom>
          <a:noFill/>
          <a:ln w="9525" algn="ctr">
            <a:noFill/>
            <a:miter lim="800000"/>
            <a:headEnd/>
            <a:tailEnd/>
          </a:ln>
          <a:effectLst/>
        </p:spPr>
        <p:txBody>
          <a:bodyPr wrap="square">
            <a:spAutoFit/>
          </a:bodyPr>
          <a:lstStyle/>
          <a:p>
            <a:pPr algn="ctr"/>
            <a:r>
              <a:rPr lang="en-US" sz="1600" b="1" dirty="0" smtClean="0">
                <a:latin typeface="Tahoma" pitchFamily="34" charset="0"/>
              </a:rPr>
              <a:t>Marketing</a:t>
            </a:r>
          </a:p>
          <a:p>
            <a:pPr algn="ctr"/>
            <a:r>
              <a:rPr lang="en-US" sz="1600" b="1" dirty="0" smtClean="0">
                <a:latin typeface="Tahoma" pitchFamily="34" charset="0"/>
              </a:rPr>
              <a:t>Firm</a:t>
            </a:r>
            <a:endParaRPr lang="en-US" sz="1600" b="1" dirty="0">
              <a:latin typeface="Tahoma" pitchFamily="34" charset="0"/>
            </a:endParaRPr>
          </a:p>
          <a:p>
            <a:pPr algn="ctr"/>
            <a:endParaRPr lang="en-US" sz="1800" b="1" dirty="0">
              <a:latin typeface="Tahoma" pitchFamily="34" charset="0"/>
            </a:endParaRPr>
          </a:p>
        </p:txBody>
      </p:sp>
      <p:sp>
        <p:nvSpPr>
          <p:cNvPr id="37" name="Line 36"/>
          <p:cNvSpPr>
            <a:spLocks noChangeShapeType="1"/>
          </p:cNvSpPr>
          <p:nvPr/>
        </p:nvSpPr>
        <p:spPr bwMode="auto">
          <a:xfrm flipV="1">
            <a:off x="2858294" y="2843408"/>
            <a:ext cx="1713706" cy="2088"/>
          </a:xfrm>
          <a:prstGeom prst="line">
            <a:avLst/>
          </a:prstGeom>
          <a:noFill/>
          <a:ln w="44450" cap="rnd">
            <a:solidFill>
              <a:schemeClr val="bg1">
                <a:lumMod val="50000"/>
              </a:schemeClr>
            </a:solidFill>
            <a:miter lim="800000"/>
            <a:headEnd type="none" w="lg" len="lg"/>
            <a:tailEnd type="none" w="lg" len="lg"/>
          </a:ln>
          <a:effectLst/>
        </p:spPr>
        <p:txBody>
          <a:bodyPr wrap="none" anchor="ctr"/>
          <a:lstStyle/>
          <a:p>
            <a:endParaRPr lang="en-US"/>
          </a:p>
        </p:txBody>
      </p:sp>
      <p:sp>
        <p:nvSpPr>
          <p:cNvPr id="38" name="AutoShape 68"/>
          <p:cNvSpPr>
            <a:spLocks noChangeArrowheads="1"/>
          </p:cNvSpPr>
          <p:nvPr/>
        </p:nvSpPr>
        <p:spPr bwMode="auto">
          <a:xfrm>
            <a:off x="6248400" y="2205038"/>
            <a:ext cx="1971675" cy="1144587"/>
          </a:xfrm>
          <a:prstGeom prst="roundRect">
            <a:avLst>
              <a:gd name="adj" fmla="val 16667"/>
            </a:avLst>
          </a:prstGeom>
          <a:solidFill>
            <a:srgbClr val="99CC00">
              <a:alpha val="53000"/>
            </a:srgbClr>
          </a:solidFill>
          <a:ln w="25400" algn="ctr">
            <a:solidFill>
              <a:schemeClr val="tx1"/>
            </a:solidFill>
            <a:round/>
            <a:headEnd/>
            <a:tailEnd/>
          </a:ln>
          <a:effectLst/>
        </p:spPr>
        <p:txBody>
          <a:bodyPr anchor="ctr">
            <a:spAutoFit/>
          </a:bodyPr>
          <a:lstStyle/>
          <a:p>
            <a:endParaRPr lang="en-US"/>
          </a:p>
        </p:txBody>
      </p:sp>
      <p:sp>
        <p:nvSpPr>
          <p:cNvPr id="39" name="Text Box 46"/>
          <p:cNvSpPr txBox="1">
            <a:spLocks noChangeArrowheads="1"/>
          </p:cNvSpPr>
          <p:nvPr/>
        </p:nvSpPr>
        <p:spPr bwMode="auto">
          <a:xfrm>
            <a:off x="6543675" y="2243138"/>
            <a:ext cx="1398588" cy="581025"/>
          </a:xfrm>
          <a:prstGeom prst="rect">
            <a:avLst/>
          </a:prstGeom>
          <a:noFill/>
          <a:ln w="9525" algn="ctr">
            <a:noFill/>
            <a:miter lim="800000"/>
            <a:headEnd/>
            <a:tailEnd/>
          </a:ln>
          <a:effectLst/>
        </p:spPr>
        <p:txBody>
          <a:bodyPr wrap="none">
            <a:spAutoFit/>
          </a:bodyPr>
          <a:lstStyle/>
          <a:p>
            <a:pPr algn="ctr"/>
            <a:r>
              <a:rPr lang="en-US" sz="1600" b="1" dirty="0">
                <a:latin typeface="Tahoma" pitchFamily="34" charset="0"/>
              </a:rPr>
              <a:t>Credit Card </a:t>
            </a:r>
          </a:p>
          <a:p>
            <a:pPr algn="ctr"/>
            <a:r>
              <a:rPr lang="en-US" sz="1600" b="1" dirty="0">
                <a:latin typeface="Tahoma" pitchFamily="34" charset="0"/>
              </a:rPr>
              <a:t>Issuer</a:t>
            </a:r>
          </a:p>
        </p:txBody>
      </p:sp>
      <p:sp>
        <p:nvSpPr>
          <p:cNvPr id="40" name="Rectangle 74"/>
          <p:cNvSpPr>
            <a:spLocks noChangeArrowheads="1"/>
          </p:cNvSpPr>
          <p:nvPr/>
        </p:nvSpPr>
        <p:spPr bwMode="auto">
          <a:xfrm>
            <a:off x="6248400" y="2781300"/>
            <a:ext cx="2041525" cy="274638"/>
          </a:xfrm>
          <a:prstGeom prst="rect">
            <a:avLst/>
          </a:prstGeom>
          <a:noFill/>
          <a:ln w="9525" algn="ctr">
            <a:noFill/>
            <a:miter lim="800000"/>
            <a:headEnd/>
            <a:tailEnd/>
          </a:ln>
          <a:effectLst/>
        </p:spPr>
        <p:txBody>
          <a:bodyPr>
            <a:spAutoFit/>
          </a:bodyPr>
          <a:lstStyle/>
          <a:p>
            <a:pPr algn="ctr"/>
            <a:r>
              <a:rPr lang="en-US" sz="1200">
                <a:solidFill>
                  <a:schemeClr val="bg2"/>
                </a:solidFill>
                <a:latin typeface="OCR A Extended" pitchFamily="50" charset="0"/>
              </a:rPr>
              <a:t>8093 6744 1072 9572</a:t>
            </a:r>
          </a:p>
        </p:txBody>
      </p:sp>
      <p:sp>
        <p:nvSpPr>
          <p:cNvPr id="41" name="Text Box 76"/>
          <p:cNvSpPr txBox="1">
            <a:spLocks noChangeArrowheads="1"/>
          </p:cNvSpPr>
          <p:nvPr/>
        </p:nvSpPr>
        <p:spPr bwMode="auto">
          <a:xfrm>
            <a:off x="304800" y="5181600"/>
            <a:ext cx="1295400" cy="830997"/>
          </a:xfrm>
          <a:prstGeom prst="rect">
            <a:avLst/>
          </a:prstGeom>
          <a:noFill/>
          <a:ln w="9525" algn="ctr">
            <a:noFill/>
            <a:miter lim="800000"/>
            <a:headEnd/>
            <a:tailEnd/>
          </a:ln>
          <a:effectLst/>
        </p:spPr>
        <p:txBody>
          <a:bodyPr wrap="square">
            <a:spAutoFit/>
          </a:bodyPr>
          <a:lstStyle/>
          <a:p>
            <a:pPr algn="ctr"/>
            <a:r>
              <a:rPr lang="en-US" sz="1600" b="1" dirty="0">
                <a:latin typeface="Tahoma" pitchFamily="34" charset="0"/>
              </a:rPr>
              <a:t>Field </a:t>
            </a:r>
            <a:r>
              <a:rPr lang="en-US" sz="1600" b="1" dirty="0" smtClean="0">
                <a:latin typeface="Tahoma" pitchFamily="34" charset="0"/>
              </a:rPr>
              <a:t>Marketing Rep</a:t>
            </a:r>
            <a:endParaRPr lang="en-US" sz="1600" b="1" dirty="0">
              <a:latin typeface="Tahoma" pitchFamily="34" charset="0"/>
            </a:endParaRPr>
          </a:p>
        </p:txBody>
      </p:sp>
      <p:sp>
        <p:nvSpPr>
          <p:cNvPr id="42" name="Text Box 77"/>
          <p:cNvSpPr txBox="1">
            <a:spLocks noChangeArrowheads="1"/>
          </p:cNvSpPr>
          <p:nvPr/>
        </p:nvSpPr>
        <p:spPr bwMode="auto">
          <a:xfrm>
            <a:off x="2702840" y="2871266"/>
            <a:ext cx="2252663" cy="307777"/>
          </a:xfrm>
          <a:prstGeom prst="rect">
            <a:avLst/>
          </a:prstGeom>
          <a:noFill/>
          <a:ln w="9525" algn="ctr">
            <a:noFill/>
            <a:miter lim="800000"/>
            <a:headEnd/>
            <a:tailEnd/>
          </a:ln>
          <a:effectLst/>
        </p:spPr>
        <p:txBody>
          <a:bodyPr>
            <a:spAutoFit/>
          </a:bodyPr>
          <a:lstStyle/>
          <a:p>
            <a:pPr algn="ctr"/>
            <a:r>
              <a:rPr lang="en-US" sz="1400" dirty="0" smtClean="0">
                <a:latin typeface="Tahoma" pitchFamily="34" charset="0"/>
              </a:rPr>
              <a:t>Verbal Reporting</a:t>
            </a:r>
            <a:endParaRPr lang="en-US" sz="1800" dirty="0"/>
          </a:p>
        </p:txBody>
      </p:sp>
      <p:sp>
        <p:nvSpPr>
          <p:cNvPr id="43" name="Text Box 79"/>
          <p:cNvSpPr txBox="1">
            <a:spLocks noChangeArrowheads="1"/>
          </p:cNvSpPr>
          <p:nvPr/>
        </p:nvSpPr>
        <p:spPr bwMode="auto">
          <a:xfrm>
            <a:off x="2698251" y="2147714"/>
            <a:ext cx="2252662" cy="307777"/>
          </a:xfrm>
          <a:prstGeom prst="rect">
            <a:avLst/>
          </a:prstGeom>
          <a:noFill/>
          <a:ln w="9525" algn="ctr">
            <a:noFill/>
            <a:miter lim="800000"/>
            <a:headEnd/>
            <a:tailEnd/>
          </a:ln>
          <a:effectLst/>
        </p:spPr>
        <p:txBody>
          <a:bodyPr>
            <a:spAutoFit/>
          </a:bodyPr>
          <a:lstStyle/>
          <a:p>
            <a:pPr algn="ctr"/>
            <a:r>
              <a:rPr lang="en-US" sz="1400" dirty="0" smtClean="0">
                <a:latin typeface="Tahoma" pitchFamily="34" charset="0"/>
              </a:rPr>
              <a:t>Paper Shipped</a:t>
            </a:r>
            <a:endParaRPr lang="en-US" sz="1800" dirty="0"/>
          </a:p>
        </p:txBody>
      </p:sp>
      <p:sp>
        <p:nvSpPr>
          <p:cNvPr id="57" name="Text Box 95"/>
          <p:cNvSpPr txBox="1">
            <a:spLocks noChangeArrowheads="1"/>
          </p:cNvSpPr>
          <p:nvPr/>
        </p:nvSpPr>
        <p:spPr bwMode="auto">
          <a:xfrm rot="5400000" flipH="1" flipV="1">
            <a:off x="420197" y="3949375"/>
            <a:ext cx="1935163" cy="307777"/>
          </a:xfrm>
          <a:prstGeom prst="rect">
            <a:avLst/>
          </a:prstGeom>
          <a:noFill/>
          <a:ln w="9525" algn="ctr">
            <a:noFill/>
            <a:miter lim="800000"/>
            <a:headEnd/>
            <a:tailEnd/>
          </a:ln>
          <a:effectLst/>
        </p:spPr>
        <p:txBody>
          <a:bodyPr wrap="square">
            <a:spAutoFit/>
          </a:bodyPr>
          <a:lstStyle/>
          <a:p>
            <a:pPr algn="ctr"/>
            <a:r>
              <a:rPr lang="en-US" sz="1400" dirty="0" smtClean="0">
                <a:latin typeface="Tahoma" pitchFamily="34" charset="0"/>
              </a:rPr>
              <a:t>Paper Shipped</a:t>
            </a:r>
            <a:endParaRPr lang="en-US" sz="1800" dirty="0"/>
          </a:p>
        </p:txBody>
      </p:sp>
      <p:sp>
        <p:nvSpPr>
          <p:cNvPr id="58" name="Text Box 111"/>
          <p:cNvSpPr txBox="1">
            <a:spLocks noChangeArrowheads="1"/>
          </p:cNvSpPr>
          <p:nvPr/>
        </p:nvSpPr>
        <p:spPr bwMode="auto">
          <a:xfrm>
            <a:off x="2630488" y="6613525"/>
            <a:ext cx="3998912" cy="244475"/>
          </a:xfrm>
          <a:prstGeom prst="rect">
            <a:avLst/>
          </a:prstGeom>
          <a:noFill/>
          <a:ln w="9525">
            <a:noFill/>
            <a:miter lim="800000"/>
            <a:headEnd/>
            <a:tailEnd/>
          </a:ln>
          <a:effectLst/>
        </p:spPr>
        <p:txBody>
          <a:bodyPr>
            <a:spAutoFit/>
          </a:bodyPr>
          <a:lstStyle/>
          <a:p>
            <a:pPr algn="ctr"/>
            <a:r>
              <a:rPr lang="en-US" sz="1000" dirty="0"/>
              <a:t>CONNECT </a:t>
            </a:r>
            <a:r>
              <a:rPr lang="en-US" sz="1000" dirty="0" smtClean="0"/>
              <a:t>Springboard- </a:t>
            </a:r>
            <a:r>
              <a:rPr lang="en-US" sz="1000" dirty="0"/>
              <a:t>Proprietary &amp; Confidential</a:t>
            </a:r>
          </a:p>
        </p:txBody>
      </p:sp>
      <p:pic>
        <p:nvPicPr>
          <p:cNvPr id="5148" name="Picture 28" descr="C:\Users\Aqua\AppData\Local\Microsoft\Windows\Temporary Internet Files\Content.IE5\288Z3XGP\MCj04326230000[1].png"/>
          <p:cNvPicPr>
            <a:picLocks noChangeAspect="1" noChangeArrowheads="1"/>
          </p:cNvPicPr>
          <p:nvPr/>
        </p:nvPicPr>
        <p:blipFill>
          <a:blip r:embed="rId5"/>
          <a:srcRect/>
          <a:stretch>
            <a:fillRect/>
          </a:stretch>
        </p:blipFill>
        <p:spPr bwMode="auto">
          <a:xfrm flipH="1">
            <a:off x="1054274" y="4978052"/>
            <a:ext cx="1403836" cy="1464872"/>
          </a:xfrm>
          <a:prstGeom prst="rect">
            <a:avLst/>
          </a:prstGeom>
          <a:noFill/>
        </p:spPr>
      </p:pic>
      <p:cxnSp>
        <p:nvCxnSpPr>
          <p:cNvPr id="89" name="Straight Connector 88"/>
          <p:cNvCxnSpPr/>
          <p:nvPr/>
        </p:nvCxnSpPr>
        <p:spPr>
          <a:xfrm rot="5400000">
            <a:off x="1316151" y="4400939"/>
            <a:ext cx="1339243" cy="4972"/>
          </a:xfrm>
          <a:prstGeom prst="line">
            <a:avLst/>
          </a:prstGeom>
          <a:ln w="47625">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664673" y="4096011"/>
            <a:ext cx="1953266" cy="794"/>
          </a:xfrm>
          <a:prstGeom prst="straightConnector1">
            <a:avLst/>
          </a:prstGeom>
          <a:ln w="47625">
            <a:solidFill>
              <a:schemeClr val="tx1">
                <a:lumMod val="85000"/>
                <a:lumOff val="15000"/>
                <a:alpha val="9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bwMode="auto">
          <a:xfrm>
            <a:off x="4597052" y="2430049"/>
            <a:ext cx="263047" cy="488515"/>
          </a:xfrm>
          <a:prstGeom prst="rect">
            <a:avLst/>
          </a:prstGeom>
          <a:solidFill>
            <a:schemeClr val="bg2">
              <a:lumMod val="40000"/>
              <a:lumOff val="60000"/>
            </a:schemeClr>
          </a:solidFill>
          <a:ln w="44450">
            <a:noFill/>
            <a:round/>
            <a:headEnd type="stealth" w="lg" len="lg"/>
            <a:tailEnd type="stealth" w="lg" len="lg"/>
          </a:ln>
          <a:effectLst/>
        </p:spPr>
        <p:txBody>
          <a:bodyPr wrap="none" rtlCol="0" anchor="ctr"/>
          <a:lstStyle/>
          <a:p>
            <a:pPr algn="ctr"/>
            <a:endParaRPr lang="en-US"/>
          </a:p>
        </p:txBody>
      </p:sp>
      <p:cxnSp>
        <p:nvCxnSpPr>
          <p:cNvPr id="108" name="Straight Arrow Connector 107"/>
          <p:cNvCxnSpPr/>
          <p:nvPr/>
        </p:nvCxnSpPr>
        <p:spPr>
          <a:xfrm>
            <a:off x="2592888" y="2516688"/>
            <a:ext cx="1979112" cy="1044"/>
          </a:xfrm>
          <a:prstGeom prst="straightConnector1">
            <a:avLst/>
          </a:prstGeom>
          <a:ln w="47625" cap="rnd">
            <a:solidFill>
              <a:schemeClr val="tx1">
                <a:lumMod val="85000"/>
                <a:lumOff val="15000"/>
                <a:alpha val="91000"/>
              </a:schemeClr>
            </a:solidFill>
            <a:round/>
            <a:headEnd type="stealth"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12"/>
          </p:nvPr>
        </p:nvSpPr>
        <p:spPr/>
        <p:txBody>
          <a:bodyPr/>
          <a:lstStyle/>
          <a:p>
            <a:fld id="{CFF4D5F0-0BF9-482A-9034-43B873147305}" type="slidenum">
              <a:rPr lang="en-US"/>
              <a:pPr/>
              <a:t>8</a:t>
            </a:fld>
            <a:endParaRPr lang="en-US"/>
          </a:p>
        </p:txBody>
      </p:sp>
      <p:pic>
        <p:nvPicPr>
          <p:cNvPr id="65538" name="Picture 2" descr="AquaLaptopwAntennae3lighter"/>
          <p:cNvPicPr>
            <a:picLocks noChangeAspect="1" noChangeArrowheads="1"/>
          </p:cNvPicPr>
          <p:nvPr/>
        </p:nvPicPr>
        <p:blipFill>
          <a:blip r:embed="rId3"/>
          <a:srcRect/>
          <a:stretch>
            <a:fillRect/>
          </a:stretch>
        </p:blipFill>
        <p:spPr bwMode="auto">
          <a:xfrm>
            <a:off x="1189038" y="5334000"/>
            <a:ext cx="1676400" cy="1295400"/>
          </a:xfrm>
          <a:prstGeom prst="rect">
            <a:avLst/>
          </a:prstGeom>
          <a:noFill/>
        </p:spPr>
      </p:pic>
      <p:sp>
        <p:nvSpPr>
          <p:cNvPr id="65539" name="Rectangle 3"/>
          <p:cNvSpPr>
            <a:spLocks noChangeArrowheads="1"/>
          </p:cNvSpPr>
          <p:nvPr/>
        </p:nvSpPr>
        <p:spPr bwMode="auto">
          <a:xfrm>
            <a:off x="990600" y="2133600"/>
            <a:ext cx="1830388" cy="1477963"/>
          </a:xfrm>
          <a:prstGeom prst="rect">
            <a:avLst/>
          </a:prstGeom>
          <a:solidFill>
            <a:schemeClr val="bg1"/>
          </a:solidFill>
          <a:ln w="25400" algn="ctr">
            <a:solidFill>
              <a:schemeClr val="bg2"/>
            </a:solidFill>
            <a:miter lim="800000"/>
            <a:headEnd/>
            <a:tailEnd/>
          </a:ln>
          <a:effectLst>
            <a:outerShdw dist="71842" dir="2700000" algn="ctr" rotWithShape="0">
              <a:schemeClr val="bg2"/>
            </a:outerShdw>
          </a:effectLst>
        </p:spPr>
        <p:txBody>
          <a:bodyPr wrap="none" anchor="ctr">
            <a:spAutoFit/>
          </a:bodyPr>
          <a:lstStyle/>
          <a:p>
            <a:endParaRPr lang="en-US"/>
          </a:p>
        </p:txBody>
      </p:sp>
      <p:sp>
        <p:nvSpPr>
          <p:cNvPr id="65540" name="Rectangle 4"/>
          <p:cNvSpPr>
            <a:spLocks noChangeArrowheads="1"/>
          </p:cNvSpPr>
          <p:nvPr/>
        </p:nvSpPr>
        <p:spPr bwMode="auto">
          <a:xfrm>
            <a:off x="990600" y="2135188"/>
            <a:ext cx="1830388" cy="1477962"/>
          </a:xfrm>
          <a:prstGeom prst="rect">
            <a:avLst/>
          </a:prstGeom>
          <a:solidFill>
            <a:srgbClr val="33CCCC">
              <a:alpha val="33000"/>
            </a:srgbClr>
          </a:solidFill>
          <a:ln w="25400" algn="ctr">
            <a:solidFill>
              <a:schemeClr val="tx1"/>
            </a:solidFill>
            <a:miter lim="800000"/>
            <a:headEnd/>
            <a:tailEnd/>
          </a:ln>
          <a:effectLst/>
        </p:spPr>
        <p:txBody>
          <a:bodyPr wrap="none" anchor="ctr">
            <a:spAutoFit/>
          </a:bodyPr>
          <a:lstStyle/>
          <a:p>
            <a:endParaRPr lang="en-US"/>
          </a:p>
        </p:txBody>
      </p:sp>
      <p:sp>
        <p:nvSpPr>
          <p:cNvPr id="65541" name="AutoShape 5"/>
          <p:cNvSpPr>
            <a:spLocks noChangeArrowheads="1"/>
          </p:cNvSpPr>
          <p:nvPr/>
        </p:nvSpPr>
        <p:spPr bwMode="auto">
          <a:xfrm>
            <a:off x="6248400" y="2209800"/>
            <a:ext cx="1971675" cy="1144588"/>
          </a:xfrm>
          <a:prstGeom prst="roundRect">
            <a:avLst>
              <a:gd name="adj" fmla="val 16667"/>
            </a:avLst>
          </a:prstGeom>
          <a:solidFill>
            <a:schemeClr val="bg1"/>
          </a:solidFill>
          <a:ln w="25400" algn="ctr">
            <a:solidFill>
              <a:schemeClr val="bg2"/>
            </a:solidFill>
            <a:round/>
            <a:headEnd/>
            <a:tailEnd/>
          </a:ln>
          <a:effectLst>
            <a:outerShdw dist="71842" dir="2700000" algn="ctr" rotWithShape="0">
              <a:schemeClr val="bg2"/>
            </a:outerShdw>
          </a:effectLst>
        </p:spPr>
        <p:txBody>
          <a:bodyPr anchor="ctr">
            <a:spAutoFit/>
          </a:bodyPr>
          <a:lstStyle/>
          <a:p>
            <a:endParaRPr lang="en-US"/>
          </a:p>
        </p:txBody>
      </p:sp>
      <p:grpSp>
        <p:nvGrpSpPr>
          <p:cNvPr id="65542" name="Group 6"/>
          <p:cNvGrpSpPr>
            <a:grpSpLocks/>
          </p:cNvGrpSpPr>
          <p:nvPr/>
        </p:nvGrpSpPr>
        <p:grpSpPr bwMode="auto">
          <a:xfrm>
            <a:off x="0" y="0"/>
            <a:ext cx="9144000" cy="1639888"/>
            <a:chOff x="0" y="0"/>
            <a:chExt cx="5760" cy="1033"/>
          </a:xfrm>
        </p:grpSpPr>
        <p:pic>
          <p:nvPicPr>
            <p:cNvPr id="65543" name="Picture 7" descr="banner4"/>
            <p:cNvPicPr>
              <a:picLocks noChangeAspect="1" noChangeArrowheads="1"/>
            </p:cNvPicPr>
            <p:nvPr/>
          </p:nvPicPr>
          <p:blipFill>
            <a:blip r:embed="rId4" cstate="print"/>
            <a:srcRect/>
            <a:stretch>
              <a:fillRect/>
            </a:stretch>
          </p:blipFill>
          <p:spPr bwMode="auto">
            <a:xfrm>
              <a:off x="0" y="0"/>
              <a:ext cx="5760" cy="1033"/>
            </a:xfrm>
            <a:prstGeom prst="rect">
              <a:avLst/>
            </a:prstGeom>
            <a:noFill/>
          </p:spPr>
        </p:pic>
        <p:sp>
          <p:nvSpPr>
            <p:cNvPr id="65544" name="Text Box 8"/>
            <p:cNvSpPr txBox="1">
              <a:spLocks noChangeArrowheads="1"/>
            </p:cNvSpPr>
            <p:nvPr/>
          </p:nvSpPr>
          <p:spPr bwMode="auto">
            <a:xfrm>
              <a:off x="1776" y="86"/>
              <a:ext cx="2160" cy="250"/>
            </a:xfrm>
            <a:prstGeom prst="rect">
              <a:avLst/>
            </a:prstGeom>
            <a:noFill/>
            <a:ln w="9525" algn="ctr">
              <a:noFill/>
              <a:miter lim="800000"/>
              <a:headEnd/>
              <a:tailEnd/>
            </a:ln>
            <a:effectLst/>
          </p:spPr>
          <p:txBody>
            <a:bodyPr>
              <a:spAutoFit/>
            </a:bodyPr>
            <a:lstStyle/>
            <a:p>
              <a:pPr algn="ctr"/>
              <a:r>
                <a:rPr lang="en-US">
                  <a:solidFill>
                    <a:srgbClr val="123C80"/>
                  </a:solidFill>
                  <a:latin typeface="OCR A Extended" pitchFamily="50" charset="0"/>
                </a:rPr>
                <a:t>8093 6744 1072 9572</a:t>
              </a:r>
              <a:endParaRPr lang="en-US">
                <a:solidFill>
                  <a:srgbClr val="123C80"/>
                </a:solidFill>
                <a:latin typeface="Tahoma" pitchFamily="34" charset="0"/>
              </a:endParaRPr>
            </a:p>
          </p:txBody>
        </p:sp>
        <p:sp>
          <p:nvSpPr>
            <p:cNvPr id="65545" name="Text Box 9"/>
            <p:cNvSpPr txBox="1">
              <a:spLocks noChangeArrowheads="1"/>
            </p:cNvSpPr>
            <p:nvPr/>
          </p:nvSpPr>
          <p:spPr bwMode="auto">
            <a:xfrm>
              <a:off x="1920" y="336"/>
              <a:ext cx="2160" cy="231"/>
            </a:xfrm>
            <a:prstGeom prst="rect">
              <a:avLst/>
            </a:prstGeom>
            <a:noFill/>
            <a:ln w="9525" algn="ctr">
              <a:noFill/>
              <a:miter lim="800000"/>
              <a:headEnd/>
              <a:tailEnd/>
            </a:ln>
            <a:effectLst/>
          </p:spPr>
          <p:txBody>
            <a:bodyPr>
              <a:spAutoFit/>
            </a:bodyPr>
            <a:lstStyle/>
            <a:p>
              <a:pPr algn="ctr"/>
              <a:r>
                <a:rPr lang="en-US" sz="1800">
                  <a:solidFill>
                    <a:srgbClr val="144390"/>
                  </a:solidFill>
                  <a:latin typeface="OCR A Extended" pitchFamily="50" charset="0"/>
                </a:rPr>
                <a:t>7338 1179 7742 0064</a:t>
              </a:r>
              <a:endParaRPr lang="en-US">
                <a:solidFill>
                  <a:srgbClr val="123C80"/>
                </a:solidFill>
                <a:latin typeface="Tahoma" pitchFamily="34" charset="0"/>
              </a:endParaRPr>
            </a:p>
          </p:txBody>
        </p:sp>
      </p:grpSp>
      <p:pic>
        <p:nvPicPr>
          <p:cNvPr id="65546" name="Picture 10" descr="MCj04316370000[1]"/>
          <p:cNvPicPr>
            <a:picLocks noChangeAspect="1" noChangeArrowheads="1"/>
          </p:cNvPicPr>
          <p:nvPr/>
        </p:nvPicPr>
        <p:blipFill>
          <a:blip r:embed="rId5"/>
          <a:srcRect/>
          <a:stretch>
            <a:fillRect/>
          </a:stretch>
        </p:blipFill>
        <p:spPr bwMode="auto">
          <a:xfrm>
            <a:off x="1271588" y="2497138"/>
            <a:ext cx="1395412" cy="1066800"/>
          </a:xfrm>
          <a:prstGeom prst="rect">
            <a:avLst/>
          </a:prstGeom>
          <a:noFill/>
        </p:spPr>
      </p:pic>
      <p:pic>
        <p:nvPicPr>
          <p:cNvPr id="65547" name="Picture 11" descr="MCj04315720000[1]"/>
          <p:cNvPicPr>
            <a:picLocks noChangeAspect="1" noChangeArrowheads="1"/>
          </p:cNvPicPr>
          <p:nvPr/>
        </p:nvPicPr>
        <p:blipFill>
          <a:blip r:embed="rId6"/>
          <a:srcRect/>
          <a:stretch>
            <a:fillRect/>
          </a:stretch>
        </p:blipFill>
        <p:spPr bwMode="auto">
          <a:xfrm>
            <a:off x="4121150" y="5105400"/>
            <a:ext cx="1468438" cy="1477963"/>
          </a:xfrm>
          <a:prstGeom prst="rect">
            <a:avLst/>
          </a:prstGeom>
          <a:noFill/>
        </p:spPr>
      </p:pic>
      <p:sp>
        <p:nvSpPr>
          <p:cNvPr id="65548" name="Line 12"/>
          <p:cNvSpPr>
            <a:spLocks noChangeShapeType="1"/>
          </p:cNvSpPr>
          <p:nvPr/>
        </p:nvSpPr>
        <p:spPr bwMode="auto">
          <a:xfrm flipH="1" flipV="1">
            <a:off x="2667000" y="5937250"/>
            <a:ext cx="1905000" cy="0"/>
          </a:xfrm>
          <a:prstGeom prst="line">
            <a:avLst/>
          </a:prstGeom>
          <a:noFill/>
          <a:ln w="44450">
            <a:solidFill>
              <a:srgbClr val="333333"/>
            </a:solidFill>
            <a:round/>
            <a:headEnd type="stealth" w="lg" len="lg"/>
            <a:tailEnd type="stealth" w="lg" len="lg"/>
          </a:ln>
          <a:effectLst/>
        </p:spPr>
        <p:txBody>
          <a:bodyPr wrap="none" anchor="ctr"/>
          <a:lstStyle/>
          <a:p>
            <a:endParaRPr lang="en-US"/>
          </a:p>
        </p:txBody>
      </p:sp>
      <p:sp>
        <p:nvSpPr>
          <p:cNvPr id="65549" name="Line 13"/>
          <p:cNvSpPr>
            <a:spLocks noChangeShapeType="1"/>
          </p:cNvSpPr>
          <p:nvPr/>
        </p:nvSpPr>
        <p:spPr bwMode="auto">
          <a:xfrm flipV="1">
            <a:off x="1323975" y="3608388"/>
            <a:ext cx="0" cy="2182812"/>
          </a:xfrm>
          <a:prstGeom prst="line">
            <a:avLst/>
          </a:prstGeom>
          <a:noFill/>
          <a:ln w="44450">
            <a:solidFill>
              <a:srgbClr val="333333"/>
            </a:solidFill>
            <a:round/>
            <a:headEnd type="stealth" w="lg" len="lg"/>
            <a:tailEnd type="stealth" w="lg" len="lg"/>
          </a:ln>
          <a:effectLst/>
        </p:spPr>
        <p:txBody>
          <a:bodyPr wrap="none" anchor="ctr"/>
          <a:lstStyle/>
          <a:p>
            <a:endParaRPr lang="en-US"/>
          </a:p>
        </p:txBody>
      </p:sp>
      <p:sp>
        <p:nvSpPr>
          <p:cNvPr id="65550" name="Text Box 14"/>
          <p:cNvSpPr txBox="1">
            <a:spLocks noChangeArrowheads="1"/>
          </p:cNvSpPr>
          <p:nvPr/>
        </p:nvSpPr>
        <p:spPr bwMode="auto">
          <a:xfrm rot="1208003">
            <a:off x="2018506" y="4021209"/>
            <a:ext cx="5106988" cy="304800"/>
          </a:xfrm>
          <a:prstGeom prst="rect">
            <a:avLst/>
          </a:prstGeom>
          <a:noFill/>
          <a:ln w="9525" algn="ctr">
            <a:noFill/>
            <a:miter lim="800000"/>
            <a:headEnd/>
            <a:tailEnd/>
          </a:ln>
          <a:effectLst/>
        </p:spPr>
        <p:txBody>
          <a:bodyPr>
            <a:spAutoFit/>
          </a:bodyPr>
          <a:lstStyle/>
          <a:p>
            <a:pPr algn="ctr"/>
            <a:r>
              <a:rPr lang="en-US" sz="1400" dirty="0">
                <a:latin typeface="Tahoma" pitchFamily="34" charset="0"/>
              </a:rPr>
              <a:t>ID Verification, Credit Scoring, Compliance</a:t>
            </a:r>
            <a:r>
              <a:rPr lang="en-US" sz="1400" dirty="0"/>
              <a:t> </a:t>
            </a:r>
          </a:p>
        </p:txBody>
      </p:sp>
      <p:sp>
        <p:nvSpPr>
          <p:cNvPr id="65551" name="Text Box 15"/>
          <p:cNvSpPr txBox="1">
            <a:spLocks noChangeArrowheads="1"/>
          </p:cNvSpPr>
          <p:nvPr/>
        </p:nvSpPr>
        <p:spPr bwMode="auto">
          <a:xfrm>
            <a:off x="5257800" y="5895975"/>
            <a:ext cx="1871663" cy="581025"/>
          </a:xfrm>
          <a:prstGeom prst="rect">
            <a:avLst/>
          </a:prstGeom>
          <a:noFill/>
          <a:ln w="9525" algn="ctr">
            <a:noFill/>
            <a:miter lim="800000"/>
            <a:headEnd/>
            <a:tailEnd/>
          </a:ln>
          <a:effectLst/>
        </p:spPr>
        <p:txBody>
          <a:bodyPr wrap="none">
            <a:spAutoFit/>
          </a:bodyPr>
          <a:lstStyle/>
          <a:p>
            <a:r>
              <a:rPr lang="en-US" sz="1600" b="1">
                <a:latin typeface="Tahoma" pitchFamily="34" charset="0"/>
              </a:rPr>
              <a:t>Digital Credit </a:t>
            </a:r>
          </a:p>
          <a:p>
            <a:r>
              <a:rPr lang="en-US" sz="1600" b="1">
                <a:latin typeface="Tahoma" pitchFamily="34" charset="0"/>
              </a:rPr>
              <a:t>Card Application</a:t>
            </a:r>
          </a:p>
        </p:txBody>
      </p:sp>
      <p:sp>
        <p:nvSpPr>
          <p:cNvPr id="65552" name="Text Box 16"/>
          <p:cNvSpPr txBox="1">
            <a:spLocks noChangeArrowheads="1"/>
          </p:cNvSpPr>
          <p:nvPr/>
        </p:nvSpPr>
        <p:spPr bwMode="auto">
          <a:xfrm>
            <a:off x="1141413" y="2159000"/>
            <a:ext cx="1590675" cy="611188"/>
          </a:xfrm>
          <a:prstGeom prst="rect">
            <a:avLst/>
          </a:prstGeom>
          <a:noFill/>
          <a:ln w="9525" algn="ctr">
            <a:noFill/>
            <a:miter lim="800000"/>
            <a:headEnd/>
            <a:tailEnd/>
          </a:ln>
          <a:effectLst/>
        </p:spPr>
        <p:txBody>
          <a:bodyPr wrap="none">
            <a:spAutoFit/>
          </a:bodyPr>
          <a:lstStyle/>
          <a:p>
            <a:pPr algn="ctr"/>
            <a:r>
              <a:rPr lang="en-US" sz="1600" b="1">
                <a:latin typeface="Tahoma" pitchFamily="34" charset="0"/>
              </a:rPr>
              <a:t>Aqua’s Server</a:t>
            </a:r>
          </a:p>
          <a:p>
            <a:pPr algn="ctr"/>
            <a:endParaRPr lang="en-US" sz="1800" b="1">
              <a:latin typeface="Tahoma" pitchFamily="34" charset="0"/>
            </a:endParaRPr>
          </a:p>
        </p:txBody>
      </p:sp>
      <p:sp>
        <p:nvSpPr>
          <p:cNvPr id="65553" name="Line 17"/>
          <p:cNvSpPr>
            <a:spLocks noChangeShapeType="1"/>
          </p:cNvSpPr>
          <p:nvPr/>
        </p:nvSpPr>
        <p:spPr bwMode="auto">
          <a:xfrm>
            <a:off x="2819400" y="3352800"/>
            <a:ext cx="3567113" cy="1304925"/>
          </a:xfrm>
          <a:prstGeom prst="line">
            <a:avLst/>
          </a:prstGeom>
          <a:noFill/>
          <a:ln w="44450">
            <a:solidFill>
              <a:srgbClr val="333333"/>
            </a:solidFill>
            <a:round/>
            <a:headEnd type="stealth" w="lg" len="lg"/>
            <a:tailEnd type="stealth" w="lg" len="lg"/>
          </a:ln>
          <a:effectLst/>
        </p:spPr>
        <p:txBody>
          <a:bodyPr wrap="none" anchor="ctr"/>
          <a:lstStyle/>
          <a:p>
            <a:endParaRPr lang="en-US"/>
          </a:p>
        </p:txBody>
      </p:sp>
      <p:sp>
        <p:nvSpPr>
          <p:cNvPr id="65554" name="Line 18"/>
          <p:cNvSpPr>
            <a:spLocks noChangeShapeType="1"/>
          </p:cNvSpPr>
          <p:nvPr/>
        </p:nvSpPr>
        <p:spPr bwMode="auto">
          <a:xfrm flipV="1">
            <a:off x="2820988" y="2909888"/>
            <a:ext cx="3427412" cy="0"/>
          </a:xfrm>
          <a:prstGeom prst="line">
            <a:avLst/>
          </a:prstGeom>
          <a:noFill/>
          <a:ln w="44450">
            <a:solidFill>
              <a:srgbClr val="333333"/>
            </a:solidFill>
            <a:round/>
            <a:headEnd type="none" w="lg" len="lg"/>
            <a:tailEnd type="stealth" w="lg" len="lg"/>
          </a:ln>
          <a:effectLst/>
        </p:spPr>
        <p:txBody>
          <a:bodyPr wrap="none" anchor="ctr"/>
          <a:lstStyle/>
          <a:p>
            <a:endParaRPr lang="en-US"/>
          </a:p>
        </p:txBody>
      </p:sp>
      <p:sp>
        <p:nvSpPr>
          <p:cNvPr id="65555" name="AutoShape 19"/>
          <p:cNvSpPr>
            <a:spLocks noChangeArrowheads="1"/>
          </p:cNvSpPr>
          <p:nvPr/>
        </p:nvSpPr>
        <p:spPr bwMode="auto">
          <a:xfrm>
            <a:off x="6248400" y="2205038"/>
            <a:ext cx="1971675" cy="1144587"/>
          </a:xfrm>
          <a:prstGeom prst="roundRect">
            <a:avLst>
              <a:gd name="adj" fmla="val 16667"/>
            </a:avLst>
          </a:prstGeom>
          <a:solidFill>
            <a:srgbClr val="99CC00">
              <a:alpha val="53000"/>
            </a:srgbClr>
          </a:solidFill>
          <a:ln w="25400" algn="ctr">
            <a:solidFill>
              <a:schemeClr val="tx1"/>
            </a:solidFill>
            <a:round/>
            <a:headEnd/>
            <a:tailEnd/>
          </a:ln>
          <a:effectLst/>
        </p:spPr>
        <p:txBody>
          <a:bodyPr anchor="ctr">
            <a:spAutoFit/>
          </a:bodyPr>
          <a:lstStyle/>
          <a:p>
            <a:endParaRPr lang="en-US"/>
          </a:p>
        </p:txBody>
      </p:sp>
      <p:sp>
        <p:nvSpPr>
          <p:cNvPr id="65556" name="Text Box 20"/>
          <p:cNvSpPr txBox="1">
            <a:spLocks noChangeArrowheads="1"/>
          </p:cNvSpPr>
          <p:nvPr/>
        </p:nvSpPr>
        <p:spPr bwMode="auto">
          <a:xfrm>
            <a:off x="6543675" y="2243138"/>
            <a:ext cx="1398588" cy="581025"/>
          </a:xfrm>
          <a:prstGeom prst="rect">
            <a:avLst/>
          </a:prstGeom>
          <a:noFill/>
          <a:ln w="9525" algn="ctr">
            <a:noFill/>
            <a:miter lim="800000"/>
            <a:headEnd/>
            <a:tailEnd/>
          </a:ln>
          <a:effectLst/>
        </p:spPr>
        <p:txBody>
          <a:bodyPr wrap="none">
            <a:spAutoFit/>
          </a:bodyPr>
          <a:lstStyle/>
          <a:p>
            <a:pPr algn="ctr"/>
            <a:r>
              <a:rPr lang="en-US" sz="1600" b="1">
                <a:latin typeface="Tahoma" pitchFamily="34" charset="0"/>
              </a:rPr>
              <a:t>Credit Card </a:t>
            </a:r>
          </a:p>
          <a:p>
            <a:pPr algn="ctr"/>
            <a:r>
              <a:rPr lang="en-US" sz="1600" b="1">
                <a:latin typeface="Tahoma" pitchFamily="34" charset="0"/>
              </a:rPr>
              <a:t>Issuer</a:t>
            </a:r>
          </a:p>
        </p:txBody>
      </p:sp>
      <p:sp>
        <p:nvSpPr>
          <p:cNvPr id="65557" name="Rectangle 21"/>
          <p:cNvSpPr>
            <a:spLocks noChangeArrowheads="1"/>
          </p:cNvSpPr>
          <p:nvPr/>
        </p:nvSpPr>
        <p:spPr bwMode="auto">
          <a:xfrm>
            <a:off x="6248400" y="2781300"/>
            <a:ext cx="2041525" cy="274638"/>
          </a:xfrm>
          <a:prstGeom prst="rect">
            <a:avLst/>
          </a:prstGeom>
          <a:noFill/>
          <a:ln w="9525" algn="ctr">
            <a:noFill/>
            <a:miter lim="800000"/>
            <a:headEnd/>
            <a:tailEnd/>
          </a:ln>
          <a:effectLst/>
        </p:spPr>
        <p:txBody>
          <a:bodyPr>
            <a:spAutoFit/>
          </a:bodyPr>
          <a:lstStyle/>
          <a:p>
            <a:pPr algn="ctr"/>
            <a:r>
              <a:rPr lang="en-US" sz="1200">
                <a:solidFill>
                  <a:schemeClr val="bg2"/>
                </a:solidFill>
                <a:latin typeface="OCR A Extended" pitchFamily="50" charset="0"/>
              </a:rPr>
              <a:t>8093 6744 1072 9572</a:t>
            </a:r>
          </a:p>
        </p:txBody>
      </p:sp>
      <p:sp>
        <p:nvSpPr>
          <p:cNvPr id="65558" name="Text Box 22"/>
          <p:cNvSpPr txBox="1">
            <a:spLocks noChangeArrowheads="1"/>
          </p:cNvSpPr>
          <p:nvPr/>
        </p:nvSpPr>
        <p:spPr bwMode="auto">
          <a:xfrm>
            <a:off x="1444625" y="5045075"/>
            <a:ext cx="1400175" cy="336550"/>
          </a:xfrm>
          <a:prstGeom prst="rect">
            <a:avLst/>
          </a:prstGeom>
          <a:noFill/>
          <a:ln w="9525" algn="ctr">
            <a:noFill/>
            <a:miter lim="800000"/>
            <a:headEnd/>
            <a:tailEnd/>
          </a:ln>
          <a:effectLst/>
        </p:spPr>
        <p:txBody>
          <a:bodyPr wrap="none">
            <a:spAutoFit/>
          </a:bodyPr>
          <a:lstStyle/>
          <a:p>
            <a:pPr algn="ctr"/>
            <a:r>
              <a:rPr lang="en-US" sz="1600" b="1">
                <a:latin typeface="Tahoma" pitchFamily="34" charset="0"/>
              </a:rPr>
              <a:t>Field Server</a:t>
            </a:r>
          </a:p>
        </p:txBody>
      </p:sp>
      <p:sp>
        <p:nvSpPr>
          <p:cNvPr id="65559" name="Text Box 23"/>
          <p:cNvSpPr txBox="1">
            <a:spLocks noChangeArrowheads="1"/>
          </p:cNvSpPr>
          <p:nvPr/>
        </p:nvSpPr>
        <p:spPr bwMode="auto">
          <a:xfrm>
            <a:off x="3454400" y="2833688"/>
            <a:ext cx="2252663" cy="366712"/>
          </a:xfrm>
          <a:prstGeom prst="rect">
            <a:avLst/>
          </a:prstGeom>
          <a:noFill/>
          <a:ln w="9525" algn="ctr">
            <a:noFill/>
            <a:miter lim="800000"/>
            <a:headEnd/>
            <a:tailEnd/>
          </a:ln>
          <a:effectLst/>
        </p:spPr>
        <p:txBody>
          <a:bodyPr>
            <a:spAutoFit/>
          </a:bodyPr>
          <a:lstStyle/>
          <a:p>
            <a:pPr algn="ctr"/>
            <a:r>
              <a:rPr lang="en-US" sz="1400">
                <a:latin typeface="Tahoma" pitchFamily="34" charset="0"/>
              </a:rPr>
              <a:t>Aqua Reports</a:t>
            </a:r>
            <a:r>
              <a:rPr lang="en-US" sz="1800"/>
              <a:t> </a:t>
            </a:r>
          </a:p>
        </p:txBody>
      </p:sp>
      <p:sp>
        <p:nvSpPr>
          <p:cNvPr id="65560" name="Text Box 24"/>
          <p:cNvSpPr txBox="1">
            <a:spLocks noChangeArrowheads="1"/>
          </p:cNvSpPr>
          <p:nvPr/>
        </p:nvSpPr>
        <p:spPr bwMode="auto">
          <a:xfrm>
            <a:off x="3462338" y="2135188"/>
            <a:ext cx="2252662" cy="366712"/>
          </a:xfrm>
          <a:prstGeom prst="rect">
            <a:avLst/>
          </a:prstGeom>
          <a:noFill/>
          <a:ln w="9525" algn="ctr">
            <a:noFill/>
            <a:miter lim="800000"/>
            <a:headEnd/>
            <a:tailEnd/>
          </a:ln>
          <a:effectLst/>
        </p:spPr>
        <p:txBody>
          <a:bodyPr>
            <a:spAutoFit/>
          </a:bodyPr>
          <a:lstStyle/>
          <a:p>
            <a:pPr algn="ctr"/>
            <a:r>
              <a:rPr lang="en-US" sz="1400">
                <a:latin typeface="Tahoma" pitchFamily="34" charset="0"/>
              </a:rPr>
              <a:t>Aqua Manager</a:t>
            </a:r>
            <a:r>
              <a:rPr lang="en-US" sz="1800"/>
              <a:t> </a:t>
            </a:r>
          </a:p>
        </p:txBody>
      </p:sp>
      <p:sp>
        <p:nvSpPr>
          <p:cNvPr id="65561" name="Line 25"/>
          <p:cNvSpPr>
            <a:spLocks noChangeShapeType="1"/>
          </p:cNvSpPr>
          <p:nvPr/>
        </p:nvSpPr>
        <p:spPr bwMode="auto">
          <a:xfrm flipV="1">
            <a:off x="2820988" y="2487613"/>
            <a:ext cx="3427412" cy="0"/>
          </a:xfrm>
          <a:prstGeom prst="line">
            <a:avLst/>
          </a:prstGeom>
          <a:noFill/>
          <a:ln w="44450">
            <a:solidFill>
              <a:srgbClr val="333333"/>
            </a:solidFill>
            <a:round/>
            <a:headEnd type="stealth" w="lg" len="lg"/>
            <a:tailEnd type="none" w="lg" len="lg"/>
          </a:ln>
          <a:effectLst/>
        </p:spPr>
        <p:txBody>
          <a:bodyPr wrap="none" anchor="ctr"/>
          <a:lstStyle/>
          <a:p>
            <a:endParaRPr lang="en-US"/>
          </a:p>
        </p:txBody>
      </p:sp>
      <p:sp>
        <p:nvSpPr>
          <p:cNvPr id="65562" name="AutoShape 26"/>
          <p:cNvSpPr>
            <a:spLocks noChangeArrowheads="1"/>
          </p:cNvSpPr>
          <p:nvPr/>
        </p:nvSpPr>
        <p:spPr bwMode="auto">
          <a:xfrm>
            <a:off x="6400800" y="3886200"/>
            <a:ext cx="1676400" cy="1600200"/>
          </a:xfrm>
          <a:prstGeom prst="octagon">
            <a:avLst>
              <a:gd name="adj" fmla="val 29287"/>
            </a:avLst>
          </a:prstGeom>
          <a:solidFill>
            <a:schemeClr val="bg1"/>
          </a:solidFill>
          <a:ln w="25400" algn="ctr">
            <a:solidFill>
              <a:schemeClr val="bg2"/>
            </a:solidFill>
            <a:miter lim="800000"/>
            <a:headEnd/>
            <a:tailEnd/>
          </a:ln>
          <a:effectLst>
            <a:outerShdw dist="71842" dir="2700000" algn="ctr" rotWithShape="0">
              <a:schemeClr val="bg2"/>
            </a:outerShdw>
          </a:effectLst>
        </p:spPr>
        <p:txBody>
          <a:bodyPr wrap="none" anchor="ctr">
            <a:spAutoFit/>
          </a:bodyPr>
          <a:lstStyle/>
          <a:p>
            <a:endParaRPr lang="en-US"/>
          </a:p>
        </p:txBody>
      </p:sp>
      <p:sp>
        <p:nvSpPr>
          <p:cNvPr id="65563" name="AutoShape 27"/>
          <p:cNvSpPr>
            <a:spLocks noChangeArrowheads="1"/>
          </p:cNvSpPr>
          <p:nvPr/>
        </p:nvSpPr>
        <p:spPr bwMode="auto">
          <a:xfrm>
            <a:off x="6400800" y="3886200"/>
            <a:ext cx="1676400" cy="1600200"/>
          </a:xfrm>
          <a:prstGeom prst="octagon">
            <a:avLst>
              <a:gd name="adj" fmla="val 29287"/>
            </a:avLst>
          </a:prstGeom>
          <a:solidFill>
            <a:srgbClr val="800000">
              <a:alpha val="39999"/>
            </a:srgbClr>
          </a:solidFill>
          <a:ln w="25400" algn="ctr">
            <a:solidFill>
              <a:srgbClr val="1C1C1C"/>
            </a:solidFill>
            <a:miter lim="800000"/>
            <a:headEnd/>
            <a:tailEnd/>
          </a:ln>
          <a:effectLst/>
        </p:spPr>
        <p:txBody>
          <a:bodyPr wrap="none" anchor="ctr">
            <a:spAutoFit/>
          </a:bodyPr>
          <a:lstStyle/>
          <a:p>
            <a:pPr algn="ctr"/>
            <a:endParaRPr lang="en-US">
              <a:latin typeface="Tahoma" pitchFamily="34" charset="0"/>
            </a:endParaRPr>
          </a:p>
        </p:txBody>
      </p:sp>
      <p:grpSp>
        <p:nvGrpSpPr>
          <p:cNvPr id="65564" name="Group 28"/>
          <p:cNvGrpSpPr>
            <a:grpSpLocks/>
          </p:cNvGrpSpPr>
          <p:nvPr/>
        </p:nvGrpSpPr>
        <p:grpSpPr bwMode="auto">
          <a:xfrm>
            <a:off x="6967538" y="5043488"/>
            <a:ext cx="549275" cy="366712"/>
            <a:chOff x="1872" y="1248"/>
            <a:chExt cx="720" cy="480"/>
          </a:xfrm>
        </p:grpSpPr>
        <p:sp>
          <p:nvSpPr>
            <p:cNvPr id="65565" name="Rectangle 29"/>
            <p:cNvSpPr>
              <a:spLocks noChangeArrowheads="1"/>
            </p:cNvSpPr>
            <p:nvPr/>
          </p:nvSpPr>
          <p:spPr bwMode="auto">
            <a:xfrm>
              <a:off x="1872" y="1248"/>
              <a:ext cx="720" cy="480"/>
            </a:xfrm>
            <a:prstGeom prst="rect">
              <a:avLst/>
            </a:prstGeom>
            <a:solidFill>
              <a:schemeClr val="bg1"/>
            </a:solidFill>
            <a:ln w="28575" algn="ctr">
              <a:solidFill>
                <a:schemeClr val="bg2"/>
              </a:solidFill>
              <a:miter lim="800000"/>
              <a:headEnd/>
              <a:tailEnd/>
            </a:ln>
            <a:effectLst/>
          </p:spPr>
          <p:txBody>
            <a:bodyPr wrap="none" anchor="ctr"/>
            <a:lstStyle/>
            <a:p>
              <a:endParaRPr lang="en-US"/>
            </a:p>
          </p:txBody>
        </p:sp>
        <p:pic>
          <p:nvPicPr>
            <p:cNvPr id="65566" name="Picture 30"/>
            <p:cNvPicPr>
              <a:picLocks noChangeAspect="1" noChangeArrowheads="1"/>
            </p:cNvPicPr>
            <p:nvPr/>
          </p:nvPicPr>
          <p:blipFill>
            <a:blip r:embed="rId7">
              <a:lum bright="-30000" contrast="26000"/>
            </a:blip>
            <a:srcRect/>
            <a:stretch>
              <a:fillRect/>
            </a:stretch>
          </p:blipFill>
          <p:spPr bwMode="auto">
            <a:xfrm>
              <a:off x="1920" y="1296"/>
              <a:ext cx="654" cy="384"/>
            </a:xfrm>
            <a:prstGeom prst="rect">
              <a:avLst/>
            </a:prstGeom>
            <a:noFill/>
            <a:ln w="9525" algn="ctr">
              <a:noFill/>
              <a:miter lim="800000"/>
              <a:headEnd/>
              <a:tailEnd/>
            </a:ln>
            <a:effectLst/>
          </p:spPr>
        </p:pic>
      </p:grpSp>
      <p:grpSp>
        <p:nvGrpSpPr>
          <p:cNvPr id="65567" name="Group 31"/>
          <p:cNvGrpSpPr>
            <a:grpSpLocks/>
          </p:cNvGrpSpPr>
          <p:nvPr/>
        </p:nvGrpSpPr>
        <p:grpSpPr bwMode="auto">
          <a:xfrm>
            <a:off x="6592888" y="4695825"/>
            <a:ext cx="1282700" cy="287338"/>
            <a:chOff x="1632" y="1872"/>
            <a:chExt cx="1920" cy="432"/>
          </a:xfrm>
        </p:grpSpPr>
        <p:sp>
          <p:nvSpPr>
            <p:cNvPr id="65568" name="AutoShape 32"/>
            <p:cNvSpPr>
              <a:spLocks noChangeArrowheads="1"/>
            </p:cNvSpPr>
            <p:nvPr/>
          </p:nvSpPr>
          <p:spPr bwMode="auto">
            <a:xfrm>
              <a:off x="1632" y="1872"/>
              <a:ext cx="1920" cy="432"/>
            </a:xfrm>
            <a:prstGeom prst="roundRect">
              <a:avLst>
                <a:gd name="adj" fmla="val 16667"/>
              </a:avLst>
            </a:prstGeom>
            <a:solidFill>
              <a:schemeClr val="tx2"/>
            </a:solidFill>
            <a:ln w="9525" algn="ctr">
              <a:solidFill>
                <a:schemeClr val="tx1"/>
              </a:solidFill>
              <a:round/>
              <a:headEnd/>
              <a:tailEnd/>
            </a:ln>
            <a:effectLst/>
          </p:spPr>
          <p:txBody>
            <a:bodyPr wrap="none" anchor="ctr"/>
            <a:lstStyle/>
            <a:p>
              <a:endParaRPr lang="en-US"/>
            </a:p>
          </p:txBody>
        </p:sp>
        <p:pic>
          <p:nvPicPr>
            <p:cNvPr id="65569" name="Picture 33"/>
            <p:cNvPicPr>
              <a:picLocks noChangeAspect="1" noChangeArrowheads="1"/>
            </p:cNvPicPr>
            <p:nvPr/>
          </p:nvPicPr>
          <p:blipFill>
            <a:blip r:embed="rId8"/>
            <a:srcRect/>
            <a:stretch>
              <a:fillRect/>
            </a:stretch>
          </p:blipFill>
          <p:spPr bwMode="auto">
            <a:xfrm>
              <a:off x="1632" y="1924"/>
              <a:ext cx="1818" cy="344"/>
            </a:xfrm>
            <a:prstGeom prst="rect">
              <a:avLst/>
            </a:prstGeom>
            <a:noFill/>
            <a:ln w="9525" algn="ctr">
              <a:noFill/>
              <a:miter lim="800000"/>
              <a:headEnd/>
              <a:tailEnd/>
            </a:ln>
            <a:effectLst/>
          </p:spPr>
        </p:pic>
      </p:grpSp>
      <p:pic>
        <p:nvPicPr>
          <p:cNvPr id="65570" name="Picture 34" descr="TransUnion2"/>
          <p:cNvPicPr>
            <a:picLocks noChangeAspect="1" noChangeArrowheads="1"/>
          </p:cNvPicPr>
          <p:nvPr/>
        </p:nvPicPr>
        <p:blipFill>
          <a:blip r:embed="rId9">
            <a:lum bright="-30000" contrast="26000"/>
          </a:blip>
          <a:srcRect/>
          <a:stretch>
            <a:fillRect/>
          </a:stretch>
        </p:blipFill>
        <p:spPr bwMode="auto">
          <a:xfrm>
            <a:off x="6791325" y="4343400"/>
            <a:ext cx="881063" cy="292100"/>
          </a:xfrm>
          <a:prstGeom prst="rect">
            <a:avLst/>
          </a:prstGeom>
          <a:noFill/>
          <a:ln w="25400">
            <a:solidFill>
              <a:schemeClr val="bg2"/>
            </a:solidFill>
            <a:miter lim="800000"/>
            <a:headEnd/>
            <a:tailEnd/>
          </a:ln>
        </p:spPr>
      </p:pic>
      <p:grpSp>
        <p:nvGrpSpPr>
          <p:cNvPr id="65571" name="Group 35"/>
          <p:cNvGrpSpPr>
            <a:grpSpLocks/>
          </p:cNvGrpSpPr>
          <p:nvPr/>
        </p:nvGrpSpPr>
        <p:grpSpPr bwMode="auto">
          <a:xfrm>
            <a:off x="2819400" y="6064250"/>
            <a:ext cx="1959200" cy="733425"/>
            <a:chOff x="1632" y="3820"/>
            <a:chExt cx="1119" cy="462"/>
          </a:xfrm>
        </p:grpSpPr>
        <p:sp>
          <p:nvSpPr>
            <p:cNvPr id="65572" name="Text Box 36"/>
            <p:cNvSpPr txBox="1">
              <a:spLocks noChangeArrowheads="1"/>
            </p:cNvSpPr>
            <p:nvPr/>
          </p:nvSpPr>
          <p:spPr bwMode="auto">
            <a:xfrm>
              <a:off x="1638" y="3820"/>
              <a:ext cx="1113" cy="310"/>
            </a:xfrm>
            <a:prstGeom prst="rect">
              <a:avLst/>
            </a:prstGeom>
            <a:noFill/>
            <a:ln w="9525" algn="ctr">
              <a:noFill/>
              <a:miter lim="800000"/>
              <a:headEnd/>
              <a:tailEnd/>
            </a:ln>
            <a:effectLst/>
          </p:spPr>
          <p:txBody>
            <a:bodyPr wrap="square" tIns="0" bIns="0">
              <a:spAutoFit/>
            </a:bodyPr>
            <a:lstStyle/>
            <a:p>
              <a:pPr algn="ctr"/>
              <a:r>
                <a:rPr lang="en-US" sz="1400" b="1" i="1" dirty="0" err="1" smtClean="0">
                  <a:latin typeface="Tahoma" pitchFamily="34" charset="0"/>
                </a:rPr>
                <a:t>DynamicSwitch</a:t>
              </a:r>
              <a:r>
                <a:rPr lang="en-US" sz="1400" b="1" i="1" baseline="30000" dirty="0" err="1" smtClean="0">
                  <a:latin typeface="Tahoma" pitchFamily="34" charset="0"/>
                </a:rPr>
                <a:t>TM</a:t>
              </a:r>
              <a:endParaRPr lang="en-US" sz="1800" i="1" dirty="0">
                <a:latin typeface="Tahoma" pitchFamily="34" charset="0"/>
              </a:endParaRPr>
            </a:p>
            <a:p>
              <a:pPr algn="ctr"/>
              <a:endParaRPr lang="en-US" sz="1800" i="1" dirty="0">
                <a:latin typeface="Tahoma" pitchFamily="34" charset="0"/>
              </a:endParaRPr>
            </a:p>
          </p:txBody>
        </p:sp>
        <p:sp>
          <p:nvSpPr>
            <p:cNvPr id="65573" name="Text Box 37"/>
            <p:cNvSpPr txBox="1">
              <a:spLocks noChangeArrowheads="1"/>
            </p:cNvSpPr>
            <p:nvPr/>
          </p:nvSpPr>
          <p:spPr bwMode="auto">
            <a:xfrm>
              <a:off x="1632" y="3936"/>
              <a:ext cx="995" cy="346"/>
            </a:xfrm>
            <a:prstGeom prst="rect">
              <a:avLst/>
            </a:prstGeom>
            <a:noFill/>
            <a:ln w="9525" algn="ctr">
              <a:noFill/>
              <a:miter lim="800000"/>
              <a:headEnd/>
              <a:tailEnd/>
            </a:ln>
            <a:effectLst/>
          </p:spPr>
          <p:txBody>
            <a:bodyPr tIns="0" bIns="0">
              <a:spAutoFit/>
            </a:bodyPr>
            <a:lstStyle/>
            <a:p>
              <a:pPr algn="ctr"/>
              <a:r>
                <a:rPr lang="en-US" sz="1400" b="1" i="1" dirty="0">
                  <a:latin typeface="Tahoma" pitchFamily="34" charset="0"/>
                </a:rPr>
                <a:t>Architecture</a:t>
              </a:r>
              <a:r>
                <a:rPr lang="en-US" sz="1800" b="1" i="1" dirty="0">
                  <a:latin typeface="Tahoma" pitchFamily="34" charset="0"/>
                </a:rPr>
                <a:t> </a:t>
              </a:r>
            </a:p>
            <a:p>
              <a:pPr algn="ctr"/>
              <a:endParaRPr lang="en-US" sz="1800" b="1" dirty="0">
                <a:latin typeface="Tahoma" pitchFamily="34" charset="0"/>
              </a:endParaRPr>
            </a:p>
          </p:txBody>
        </p:sp>
      </p:grpSp>
      <p:sp>
        <p:nvSpPr>
          <p:cNvPr id="65575" name="Text Box 39"/>
          <p:cNvSpPr txBox="1">
            <a:spLocks noChangeArrowheads="1"/>
          </p:cNvSpPr>
          <p:nvPr/>
        </p:nvSpPr>
        <p:spPr bwMode="auto">
          <a:xfrm>
            <a:off x="2630488" y="6613525"/>
            <a:ext cx="3998912" cy="244475"/>
          </a:xfrm>
          <a:prstGeom prst="rect">
            <a:avLst/>
          </a:prstGeom>
          <a:noFill/>
          <a:ln w="9525">
            <a:noFill/>
            <a:miter lim="800000"/>
            <a:headEnd/>
            <a:tailEnd/>
          </a:ln>
          <a:effectLst/>
        </p:spPr>
        <p:txBody>
          <a:bodyPr>
            <a:spAutoFit/>
          </a:bodyPr>
          <a:lstStyle/>
          <a:p>
            <a:pPr algn="ctr"/>
            <a:r>
              <a:rPr lang="en-US" sz="1000" dirty="0"/>
              <a:t>CONNECT </a:t>
            </a:r>
            <a:r>
              <a:rPr lang="en-US" sz="1000" dirty="0" smtClean="0"/>
              <a:t>Springboard- </a:t>
            </a:r>
            <a:r>
              <a:rPr lang="en-US" sz="1000" dirty="0"/>
              <a:t>Proprietary &amp; Confidential</a:t>
            </a:r>
          </a:p>
        </p:txBody>
      </p:sp>
      <p:sp>
        <p:nvSpPr>
          <p:cNvPr id="65576" name="Text Box 40"/>
          <p:cNvSpPr txBox="1">
            <a:spLocks noChangeArrowheads="1"/>
          </p:cNvSpPr>
          <p:nvPr/>
        </p:nvSpPr>
        <p:spPr bwMode="auto">
          <a:xfrm>
            <a:off x="6715125" y="3935413"/>
            <a:ext cx="1057275" cy="336550"/>
          </a:xfrm>
          <a:prstGeom prst="rect">
            <a:avLst/>
          </a:prstGeom>
          <a:noFill/>
          <a:ln w="9525" algn="ctr">
            <a:noFill/>
            <a:miter lim="800000"/>
            <a:headEnd/>
            <a:tailEnd/>
          </a:ln>
          <a:effectLst/>
        </p:spPr>
        <p:txBody>
          <a:bodyPr wrap="none">
            <a:spAutoFit/>
          </a:bodyPr>
          <a:lstStyle/>
          <a:p>
            <a:pPr algn="ctr"/>
            <a:r>
              <a:rPr lang="en-US" sz="1600" b="1">
                <a:latin typeface="Tahoma" pitchFamily="34" charset="0"/>
              </a:rPr>
              <a:t>Partners</a:t>
            </a:r>
            <a:endParaRPr lang="en-US" sz="1600">
              <a:latin typeface="Tahoma" pitchFamily="34" charset="0"/>
            </a:endParaRPr>
          </a:p>
        </p:txBody>
      </p:sp>
      <p:sp>
        <p:nvSpPr>
          <p:cNvPr id="65577" name="Text Box 41"/>
          <p:cNvSpPr txBox="1">
            <a:spLocks noChangeArrowheads="1"/>
          </p:cNvSpPr>
          <p:nvPr/>
        </p:nvSpPr>
        <p:spPr bwMode="auto">
          <a:xfrm rot="1208003">
            <a:off x="2180690" y="3709827"/>
            <a:ext cx="5106988" cy="304800"/>
          </a:xfrm>
          <a:prstGeom prst="rect">
            <a:avLst/>
          </a:prstGeom>
          <a:noFill/>
          <a:ln w="9525" algn="ctr">
            <a:noFill/>
            <a:miter lim="800000"/>
            <a:headEnd/>
            <a:tailEnd/>
          </a:ln>
          <a:effectLst/>
        </p:spPr>
        <p:txBody>
          <a:bodyPr>
            <a:spAutoFit/>
          </a:bodyPr>
          <a:lstStyle/>
          <a:p>
            <a:pPr algn="ctr"/>
            <a:r>
              <a:rPr lang="en-US" sz="1400" b="1" i="1" dirty="0" err="1" smtClean="0">
                <a:latin typeface="Tahoma" pitchFamily="34" charset="0"/>
              </a:rPr>
              <a:t>IDsync</a:t>
            </a:r>
            <a:r>
              <a:rPr lang="en-US" sz="1400" b="1" i="1" baseline="30000" dirty="0" err="1" smtClean="0">
                <a:latin typeface="Tahoma" pitchFamily="34" charset="0"/>
              </a:rPr>
              <a:t>TM</a:t>
            </a:r>
            <a:r>
              <a:rPr lang="en-US" sz="1400" b="1" i="1" dirty="0" smtClean="0">
                <a:latin typeface="Tahoma" pitchFamily="34" charset="0"/>
              </a:rPr>
              <a:t>  </a:t>
            </a:r>
            <a:r>
              <a:rPr lang="en-US" sz="1400" b="1" i="1" dirty="0">
                <a:latin typeface="Tahoma" pitchFamily="34" charset="0"/>
              </a:rPr>
              <a:t>Technology</a:t>
            </a:r>
            <a:r>
              <a:rPr lang="en-US" sz="1400" b="1" dirty="0">
                <a:latin typeface="Tahoma" pitchFamily="34" charset="0"/>
              </a:rPr>
              <a:t> </a:t>
            </a:r>
          </a:p>
        </p:txBody>
      </p:sp>
      <p:sp>
        <p:nvSpPr>
          <p:cNvPr id="65578" name="Rectangle 42"/>
          <p:cNvSpPr>
            <a:spLocks noChangeArrowheads="1"/>
          </p:cNvSpPr>
          <p:nvPr/>
        </p:nvSpPr>
        <p:spPr bwMode="auto">
          <a:xfrm>
            <a:off x="0" y="1524000"/>
            <a:ext cx="9144000" cy="381000"/>
          </a:xfrm>
          <a:prstGeom prst="rect">
            <a:avLst/>
          </a:prstGeom>
          <a:gradFill rotWithShape="1">
            <a:gsLst>
              <a:gs pos="0">
                <a:srgbClr val="D0D9E2"/>
              </a:gs>
              <a:gs pos="100000">
                <a:srgbClr val="E7ECF1"/>
              </a:gs>
            </a:gsLst>
            <a:lin ang="5400000" scaled="1"/>
          </a:gradFill>
          <a:ln w="9525" algn="ctr">
            <a:noFill/>
            <a:miter lim="800000"/>
            <a:headEnd/>
            <a:tailEnd/>
          </a:ln>
          <a:effectLst/>
        </p:spPr>
        <p:txBody>
          <a:bodyPr wrap="none" anchor="ctr"/>
          <a:lstStyle/>
          <a:p>
            <a:endParaRPr lang="en-US"/>
          </a:p>
        </p:txBody>
      </p:sp>
      <p:sp>
        <p:nvSpPr>
          <p:cNvPr id="65579" name="Rectangle 43"/>
          <p:cNvSpPr>
            <a:spLocks noGrp="1" noChangeArrowheads="1"/>
          </p:cNvSpPr>
          <p:nvPr>
            <p:ph type="title"/>
          </p:nvPr>
        </p:nvSpPr>
        <p:spPr>
          <a:xfrm>
            <a:off x="609600" y="914400"/>
            <a:ext cx="8229600" cy="1143000"/>
          </a:xfrm>
        </p:spPr>
        <p:txBody>
          <a:bodyPr/>
          <a:lstStyle/>
          <a:p>
            <a:r>
              <a:rPr lang="en-US" dirty="0" smtClean="0"/>
              <a:t>Aqua: An Innovative Approach</a:t>
            </a:r>
            <a:endParaRPr lang="en-US" dirty="0"/>
          </a:p>
        </p:txBody>
      </p:sp>
      <p:sp>
        <p:nvSpPr>
          <p:cNvPr id="53" name="Text Box 95"/>
          <p:cNvSpPr txBox="1">
            <a:spLocks noChangeArrowheads="1"/>
          </p:cNvSpPr>
          <p:nvPr/>
        </p:nvSpPr>
        <p:spPr bwMode="auto">
          <a:xfrm rot="5400000" flipH="1" flipV="1">
            <a:off x="130175" y="4547493"/>
            <a:ext cx="1935163" cy="307777"/>
          </a:xfrm>
          <a:prstGeom prst="rect">
            <a:avLst/>
          </a:prstGeom>
          <a:noFill/>
          <a:ln w="9525" algn="ctr">
            <a:noFill/>
            <a:miter lim="800000"/>
            <a:headEnd/>
            <a:tailEnd/>
          </a:ln>
          <a:effectLst/>
        </p:spPr>
        <p:txBody>
          <a:bodyPr>
            <a:spAutoFit/>
          </a:bodyPr>
          <a:lstStyle/>
          <a:p>
            <a:pPr algn="ctr"/>
            <a:r>
              <a:rPr lang="en-US" sz="1400" dirty="0" smtClean="0">
                <a:latin typeface="Tahoma" pitchFamily="34" charset="0"/>
              </a:rPr>
              <a:t>EV-DO Network</a:t>
            </a:r>
            <a:endParaRPr lang="en-US" sz="1800"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CCD6E0"/>
      </a:lt1>
      <a:dk2>
        <a:srgbClr val="000000"/>
      </a:dk2>
      <a:lt2>
        <a:srgbClr val="808080"/>
      </a:lt2>
      <a:accent1>
        <a:srgbClr val="BBE0E3"/>
      </a:accent1>
      <a:accent2>
        <a:srgbClr val="333399"/>
      </a:accent2>
      <a:accent3>
        <a:srgbClr val="E2E8ED"/>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44450">
          <a:solidFill>
            <a:srgbClr val="333333"/>
          </a:solidFill>
          <a:round/>
          <a:headEnd type="stealth" w="lg" len="lg"/>
          <a:tailEnd type="stealth" w="lg" len="lg"/>
        </a:ln>
        <a:effectLst/>
      </a:spPr>
      <a:bodyPr wrap="none" anchor="ctr"/>
      <a:lstStyle>
        <a:defPPr>
          <a:defRPr/>
        </a:defPPr>
      </a:lstStyle>
    </a:spDef>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CCD6E0"/>
        </a:lt1>
        <a:dk2>
          <a:srgbClr val="000000"/>
        </a:dk2>
        <a:lt2>
          <a:srgbClr val="808080"/>
        </a:lt2>
        <a:accent1>
          <a:srgbClr val="BBE0E3"/>
        </a:accent1>
        <a:accent2>
          <a:srgbClr val="333399"/>
        </a:accent2>
        <a:accent3>
          <a:srgbClr val="E2E8E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38736</TotalTime>
  <Words>4589</Words>
  <Application>Microsoft Office PowerPoint</Application>
  <PresentationFormat>On-screen Show (4:3)</PresentationFormat>
  <Paragraphs>360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Springboard Presentation</vt:lpstr>
      <vt:lpstr>Springboard Presentation</vt:lpstr>
      <vt:lpstr>Slide 2</vt:lpstr>
      <vt:lpstr>Slide 3</vt:lpstr>
      <vt:lpstr>Questions</vt:lpstr>
      <vt:lpstr>Market: Credit Card Event Marketing</vt:lpstr>
      <vt:lpstr>Market Pain</vt:lpstr>
      <vt:lpstr>Current Approach</vt:lpstr>
      <vt:lpstr>Aqua: An Innovative Approach</vt:lpstr>
      <vt:lpstr>Value Proposition</vt:lpstr>
      <vt:lpstr>Competition</vt:lpstr>
      <vt:lpstr>Why Aqua?  Why Now?</vt:lpstr>
      <vt:lpstr>Team</vt:lpstr>
      <vt:lpstr>Risks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Springboard “Dry Run”</dc:title>
  <dc:creator>steve</dc:creator>
  <cp:lastModifiedBy>Aqua</cp:lastModifiedBy>
  <cp:revision>535</cp:revision>
  <dcterms:created xsi:type="dcterms:W3CDTF">2007-01-11T04:19:04Z</dcterms:created>
  <dcterms:modified xsi:type="dcterms:W3CDTF">2007-07-10T19:57:31Z</dcterms:modified>
</cp:coreProperties>
</file>